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Cormorant Garamond Semi-Bold" panose="020B0604020202020204" charset="0"/>
      <p:regular r:id="rId23"/>
    </p:embeddedFont>
    <p:embeddedFont>
      <p:font typeface="Nunito Light" pitchFamily="2" charset="0"/>
      <p:regular r:id="rId24"/>
      <p:italic r:id="rId25"/>
    </p:embeddedFont>
    <p:embeddedFont>
      <p:font typeface="Nunito Sans Heavy"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6283" autoAdjust="0"/>
  </p:normalViewPr>
  <p:slideViewPr>
    <p:cSldViewPr>
      <p:cViewPr varScale="1">
        <p:scale>
          <a:sx n="72" d="100"/>
          <a:sy n="72" d="100"/>
        </p:scale>
        <p:origin x="91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443"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KE" dirty="0"/>
          </a:p>
        </p:txBody>
      </p:sp>
      <p:sp>
        <p:nvSpPr>
          <p:cNvPr id="3" name="TextBox 3"/>
          <p:cNvSpPr txBox="1"/>
          <p:nvPr/>
        </p:nvSpPr>
        <p:spPr>
          <a:xfrm>
            <a:off x="5100474" y="1638300"/>
            <a:ext cx="8258130" cy="5083251"/>
          </a:xfrm>
          <a:prstGeom prst="rect">
            <a:avLst/>
          </a:prstGeom>
        </p:spPr>
        <p:txBody>
          <a:bodyPr lIns="0" tIns="0" rIns="0" bIns="0" rtlCol="0" anchor="t">
            <a:spAutoFit/>
          </a:bodyPr>
          <a:lstStyle/>
          <a:p>
            <a:pPr marL="0" lvl="0" indent="0" algn="ctr">
              <a:lnSpc>
                <a:spcPct val="150000"/>
              </a:lnSpc>
              <a:spcBef>
                <a:spcPct val="0"/>
              </a:spcBef>
            </a:pPr>
            <a:r>
              <a:rPr lang="en-GB" sz="7200" dirty="0">
                <a:solidFill>
                  <a:schemeClr val="bg1"/>
                </a:solidFill>
              </a:rPr>
              <a:t>King County House Sales Analysis</a:t>
            </a:r>
            <a:br>
              <a:rPr lang="en-US" sz="6884" u="none" strike="noStrike" dirty="0">
                <a:solidFill>
                  <a:srgbClr val="FFFFFF"/>
                </a:solidFill>
                <a:latin typeface="Cormorant Garamond Semi-Bold"/>
                <a:ea typeface="Cormorant Garamond Semi-Bold"/>
                <a:cs typeface="Cormorant Garamond Semi-Bold"/>
                <a:sym typeface="Cormorant Garamond Semi-Bold"/>
              </a:rPr>
            </a:br>
            <a:r>
              <a:rPr lang="en-GB" sz="4000" dirty="0">
                <a:solidFill>
                  <a:schemeClr val="bg1"/>
                </a:solidFill>
              </a:rPr>
              <a:t>Understanding House Prices in King County (2014-2015)</a:t>
            </a:r>
            <a:endParaRPr lang="en-US" sz="4000" u="none" strike="noStrike" dirty="0">
              <a:solidFill>
                <a:schemeClr val="bg1"/>
              </a:solidFill>
              <a:latin typeface="Cormorant Garamond Semi-Bold"/>
              <a:ea typeface="Cormorant Garamond Semi-Bold"/>
              <a:cs typeface="Cormorant Garamond Semi-Bold"/>
              <a:sym typeface="Cormorant Garamond Semi-Bold"/>
            </a:endParaRPr>
          </a:p>
        </p:txBody>
      </p:sp>
      <p:sp>
        <p:nvSpPr>
          <p:cNvPr id="5" name="TextBox 5"/>
          <p:cNvSpPr txBox="1"/>
          <p:nvPr/>
        </p:nvSpPr>
        <p:spPr>
          <a:xfrm>
            <a:off x="9210675" y="6472475"/>
            <a:ext cx="2596089" cy="404981"/>
          </a:xfrm>
          <a:prstGeom prst="rect">
            <a:avLst/>
          </a:prstGeom>
        </p:spPr>
        <p:txBody>
          <a:bodyPr lIns="0" tIns="0" rIns="0" bIns="0" rtlCol="0" anchor="t">
            <a:spAutoFit/>
          </a:bodyPr>
          <a:lstStyle/>
          <a:p>
            <a:pPr marL="0" lvl="1" indent="0" algn="l">
              <a:lnSpc>
                <a:spcPts val="3317"/>
              </a:lnSpc>
              <a:spcBef>
                <a:spcPct val="0"/>
              </a:spcBef>
            </a:pPr>
            <a:endParaRPr lang="en-US" sz="2369" u="none" strike="noStrike" dirty="0">
              <a:solidFill>
                <a:srgbClr val="FFFFFF"/>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27992" y="0"/>
            <a:ext cx="8509247" cy="3608016"/>
            <a:chOff x="0" y="0"/>
            <a:chExt cx="11345663" cy="4810688"/>
          </a:xfrm>
        </p:grpSpPr>
        <p:pic>
          <p:nvPicPr>
            <p:cNvPr id="3" name="Picture 3"/>
            <p:cNvPicPr>
              <a:picLocks noChangeAspect="1"/>
            </p:cNvPicPr>
            <p:nvPr/>
          </p:nvPicPr>
          <p:blipFill>
            <a:blip r:embed="rId2"/>
            <a:srcRect t="20023" b="4596"/>
            <a:stretch>
              <a:fillRect/>
            </a:stretch>
          </p:blipFill>
          <p:spPr>
            <a:xfrm>
              <a:off x="0" y="0"/>
              <a:ext cx="11345663" cy="4810688"/>
            </a:xfrm>
            <a:prstGeom prst="rect">
              <a:avLst/>
            </a:prstGeom>
          </p:spPr>
        </p:pic>
      </p:grpSp>
      <p:grpSp>
        <p:nvGrpSpPr>
          <p:cNvPr id="4" name="Group 4"/>
          <p:cNvGrpSpPr/>
          <p:nvPr/>
        </p:nvGrpSpPr>
        <p:grpSpPr>
          <a:xfrm>
            <a:off x="0" y="6678984"/>
            <a:ext cx="8627992" cy="3608016"/>
            <a:chOff x="0" y="0"/>
            <a:chExt cx="11503989" cy="4810688"/>
          </a:xfrm>
        </p:grpSpPr>
        <p:pic>
          <p:nvPicPr>
            <p:cNvPr id="5" name="Picture 5"/>
            <p:cNvPicPr>
              <a:picLocks noChangeAspect="1"/>
            </p:cNvPicPr>
            <p:nvPr/>
          </p:nvPicPr>
          <p:blipFill>
            <a:blip r:embed="rId3"/>
            <a:srcRect l="20051" t="28303" r="3860" b="23939"/>
            <a:stretch>
              <a:fillRect/>
            </a:stretch>
          </p:blipFill>
          <p:spPr>
            <a:xfrm>
              <a:off x="0" y="0"/>
              <a:ext cx="11503989" cy="4810688"/>
            </a:xfrm>
            <a:prstGeom prst="rect">
              <a:avLst/>
            </a:prstGeom>
          </p:spPr>
        </p:pic>
      </p:grpSp>
      <p:sp>
        <p:nvSpPr>
          <p:cNvPr id="6" name="AutoShape 6"/>
          <p:cNvSpPr/>
          <p:nvPr/>
        </p:nvSpPr>
        <p:spPr>
          <a:xfrm>
            <a:off x="17137238" y="0"/>
            <a:ext cx="891100" cy="10287000"/>
          </a:xfrm>
          <a:prstGeom prst="rect">
            <a:avLst/>
          </a:prstGeom>
          <a:solidFill>
            <a:srgbClr val="7E8489"/>
          </a:solidFill>
        </p:spPr>
      </p:sp>
      <p:sp>
        <p:nvSpPr>
          <p:cNvPr id="7" name="AutoShape 7"/>
          <p:cNvSpPr/>
          <p:nvPr/>
        </p:nvSpPr>
        <p:spPr>
          <a:xfrm>
            <a:off x="-192715" y="-114300"/>
            <a:ext cx="8627992" cy="6678984"/>
          </a:xfrm>
          <a:prstGeom prst="rect">
            <a:avLst/>
          </a:prstGeom>
          <a:solidFill>
            <a:srgbClr val="7E8489"/>
          </a:solidFill>
        </p:spPr>
      </p:sp>
      <p:sp>
        <p:nvSpPr>
          <p:cNvPr id="8" name="AutoShape 8"/>
          <p:cNvSpPr/>
          <p:nvPr/>
        </p:nvSpPr>
        <p:spPr>
          <a:xfrm>
            <a:off x="17396900" y="0"/>
            <a:ext cx="891100" cy="10287000"/>
          </a:xfrm>
          <a:prstGeom prst="rect">
            <a:avLst/>
          </a:prstGeom>
          <a:solidFill>
            <a:srgbClr val="D1BCB2"/>
          </a:solidFill>
        </p:spPr>
      </p:sp>
      <p:sp>
        <p:nvSpPr>
          <p:cNvPr id="9" name="TextBox 9"/>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12</a:t>
            </a:r>
          </a:p>
        </p:txBody>
      </p:sp>
      <p:grpSp>
        <p:nvGrpSpPr>
          <p:cNvPr id="10" name="Group 10"/>
          <p:cNvGrpSpPr/>
          <p:nvPr/>
        </p:nvGrpSpPr>
        <p:grpSpPr>
          <a:xfrm>
            <a:off x="17601838" y="285752"/>
            <a:ext cx="493447" cy="493447"/>
            <a:chOff x="0" y="0"/>
            <a:chExt cx="657929" cy="657929"/>
          </a:xfrm>
        </p:grpSpPr>
        <p:grpSp>
          <p:nvGrpSpPr>
            <p:cNvPr id="11" name="Group 11"/>
            <p:cNvGrpSpPr>
              <a:grpSpLocks noChangeAspect="1"/>
            </p:cNvGrpSpPr>
            <p:nvPr/>
          </p:nvGrpSpPr>
          <p:grpSpPr>
            <a:xfrm>
              <a:off x="0" y="0"/>
              <a:ext cx="657929" cy="657929"/>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13" name="Freeform 13"/>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TextBox 14"/>
          <p:cNvSpPr txBox="1"/>
          <p:nvPr/>
        </p:nvSpPr>
        <p:spPr>
          <a:xfrm>
            <a:off x="1474726" y="1162050"/>
            <a:ext cx="5345524" cy="902939"/>
          </a:xfrm>
          <a:prstGeom prst="rect">
            <a:avLst/>
          </a:prstGeom>
        </p:spPr>
        <p:txBody>
          <a:bodyPr lIns="0" tIns="0" rIns="0" bIns="0" rtlCol="0" anchor="t">
            <a:spAutoFit/>
          </a:bodyPr>
          <a:lstStyle/>
          <a:p>
            <a:pPr marL="0" lvl="0" indent="0" algn="ctr">
              <a:lnSpc>
                <a:spcPts val="6826"/>
              </a:lnSpc>
              <a:spcBef>
                <a:spcPct val="0"/>
              </a:spcBef>
            </a:pPr>
            <a:r>
              <a:rPr lang="en-US" sz="6826" dirty="0">
                <a:solidFill>
                  <a:srgbClr val="FFFFFF"/>
                </a:solidFill>
                <a:latin typeface="Cormorant Garamond Semi-Bold"/>
                <a:ea typeface="Cormorant Garamond Semi-Bold"/>
                <a:cs typeface="Cormorant Garamond Semi-Bold"/>
                <a:sym typeface="Cormorant Garamond Semi-Bold"/>
              </a:rPr>
              <a:t>R</a:t>
            </a:r>
            <a:r>
              <a:rPr lang="en-US" sz="6826" u="none" strike="noStrike" dirty="0">
                <a:solidFill>
                  <a:srgbClr val="FFFFFF"/>
                </a:solidFill>
                <a:latin typeface="Cormorant Garamond Semi-Bold"/>
                <a:ea typeface="Cormorant Garamond Semi-Bold"/>
                <a:cs typeface="Cormorant Garamond Semi-Bold"/>
                <a:sym typeface="Cormorant Garamond Semi-Bold"/>
              </a:rPr>
              <a:t>esults</a:t>
            </a:r>
          </a:p>
        </p:txBody>
      </p:sp>
      <p:sp>
        <p:nvSpPr>
          <p:cNvPr id="15" name="TextBox 15"/>
          <p:cNvSpPr txBox="1"/>
          <p:nvPr/>
        </p:nvSpPr>
        <p:spPr>
          <a:xfrm>
            <a:off x="8831176" y="6742322"/>
            <a:ext cx="8176231" cy="2154436"/>
          </a:xfrm>
          <a:prstGeom prst="rect">
            <a:avLst/>
          </a:prstGeom>
        </p:spPr>
        <p:txBody>
          <a:bodyPr wrap="square" lIns="0" tIns="0" rIns="0" bIns="0" rtlCol="0" anchor="t">
            <a:spAutoFit/>
          </a:bodyPr>
          <a:lstStyle/>
          <a:p>
            <a:pPr marL="285750" lvl="1" indent="-285750" algn="l">
              <a:lnSpc>
                <a:spcPts val="2380"/>
              </a:lnSpc>
              <a:spcBef>
                <a:spcPct val="0"/>
              </a:spcBef>
              <a:buFont typeface="Wingdings" panose="05000000000000000000" pitchFamily="2" charset="2"/>
              <a:buChar char="v"/>
            </a:pPr>
            <a:r>
              <a:rPr lang="en-US" sz="2000" b="1" u="none" strike="noStrike" dirty="0">
                <a:solidFill>
                  <a:srgbClr val="474242"/>
                </a:solidFill>
                <a:latin typeface="Nunito Light"/>
                <a:ea typeface="Nunito Light"/>
                <a:cs typeface="Nunito Light"/>
                <a:sym typeface="Nunito Light"/>
              </a:rPr>
              <a:t>Real Estate Companies: </a:t>
            </a:r>
            <a:r>
              <a:rPr lang="en-US" sz="2000" u="none" strike="noStrike" dirty="0">
                <a:solidFill>
                  <a:srgbClr val="474242"/>
                </a:solidFill>
                <a:latin typeface="Nunito Light"/>
                <a:ea typeface="Nunito Light"/>
                <a:cs typeface="Nunito Light"/>
                <a:sym typeface="Nunito Light"/>
              </a:rPr>
              <a:t>Set accurate prices and improve market strategies.</a:t>
            </a:r>
          </a:p>
          <a:p>
            <a:pPr marL="285750" lvl="1" indent="-285750" algn="l">
              <a:lnSpc>
                <a:spcPts val="2380"/>
              </a:lnSpc>
              <a:spcBef>
                <a:spcPct val="0"/>
              </a:spcBef>
              <a:buFont typeface="Wingdings" panose="05000000000000000000" pitchFamily="2" charset="2"/>
              <a:buChar char="v"/>
            </a:pPr>
            <a:r>
              <a:rPr lang="en-US" sz="2000" b="1" u="none" strike="noStrike" dirty="0">
                <a:solidFill>
                  <a:srgbClr val="474242"/>
                </a:solidFill>
                <a:latin typeface="Nunito Light"/>
                <a:ea typeface="Nunito Light"/>
                <a:cs typeface="Nunito Light"/>
                <a:sym typeface="Nunito Light"/>
              </a:rPr>
              <a:t>Homeowners</a:t>
            </a:r>
            <a:r>
              <a:rPr lang="en-US" sz="2000" u="none" strike="noStrike" dirty="0">
                <a:solidFill>
                  <a:srgbClr val="474242"/>
                </a:solidFill>
                <a:latin typeface="Nunito Light"/>
                <a:ea typeface="Nunito Light"/>
                <a:cs typeface="Nunito Light"/>
                <a:sym typeface="Nunito Light"/>
              </a:rPr>
              <a:t>: Estimate property values before selling.</a:t>
            </a:r>
          </a:p>
          <a:p>
            <a:pPr marL="285750" lvl="1" indent="-285750" algn="l">
              <a:lnSpc>
                <a:spcPts val="2380"/>
              </a:lnSpc>
              <a:spcBef>
                <a:spcPct val="0"/>
              </a:spcBef>
              <a:buFont typeface="Wingdings" panose="05000000000000000000" pitchFamily="2" charset="2"/>
              <a:buChar char="v"/>
            </a:pPr>
            <a:r>
              <a:rPr lang="en-US" sz="2000" b="1" u="none" strike="noStrike" dirty="0">
                <a:solidFill>
                  <a:srgbClr val="474242"/>
                </a:solidFill>
                <a:latin typeface="Nunito Light"/>
                <a:ea typeface="Nunito Light"/>
                <a:cs typeface="Nunito Light"/>
                <a:sym typeface="Nunito Light"/>
              </a:rPr>
              <a:t>Buyers: </a:t>
            </a:r>
            <a:r>
              <a:rPr lang="en-US" sz="2000" u="none" strike="noStrike" dirty="0">
                <a:solidFill>
                  <a:srgbClr val="474242"/>
                </a:solidFill>
                <a:latin typeface="Nunito Light"/>
                <a:ea typeface="Nunito Light"/>
                <a:cs typeface="Nunito Light"/>
                <a:sym typeface="Nunito Light"/>
              </a:rPr>
              <a:t>Determine fair market prices and make informed purchase decisions.</a:t>
            </a:r>
          </a:p>
          <a:p>
            <a:pPr marL="285750" lvl="1" indent="-285750" algn="l">
              <a:lnSpc>
                <a:spcPts val="2380"/>
              </a:lnSpc>
              <a:spcBef>
                <a:spcPct val="0"/>
              </a:spcBef>
              <a:buFont typeface="Wingdings" panose="05000000000000000000" pitchFamily="2" charset="2"/>
              <a:buChar char="v"/>
            </a:pPr>
            <a:r>
              <a:rPr lang="en-US" sz="2000" b="1" u="none" strike="noStrike" dirty="0">
                <a:solidFill>
                  <a:srgbClr val="474242"/>
                </a:solidFill>
                <a:latin typeface="Nunito Light"/>
                <a:ea typeface="Nunito Light"/>
                <a:cs typeface="Nunito Light"/>
                <a:sym typeface="Nunito Light"/>
              </a:rPr>
              <a:t>Policy Makers: </a:t>
            </a:r>
            <a:r>
              <a:rPr lang="en-US" sz="2000" u="none" strike="noStrike" dirty="0">
                <a:solidFill>
                  <a:srgbClr val="474242"/>
                </a:solidFill>
                <a:latin typeface="Nunito Light"/>
                <a:ea typeface="Nunito Light"/>
                <a:cs typeface="Nunito Light"/>
                <a:sym typeface="Nunito Light"/>
              </a:rPr>
              <a:t>Develop data-driven housing policies to address market needs</a:t>
            </a:r>
            <a:endParaRPr lang="en-US" sz="2000" u="none" strike="noStrike" dirty="0">
              <a:solidFill>
                <a:srgbClr val="7E8489"/>
              </a:solidFill>
              <a:latin typeface="Cormorant Garamond Semi-Bold"/>
              <a:ea typeface="Cormorant Garamond Semi-Bold"/>
              <a:cs typeface="Cormorant Garamond Semi-Bold"/>
              <a:sym typeface="Cormorant Garamond Semi-Bold"/>
            </a:endParaRPr>
          </a:p>
        </p:txBody>
      </p:sp>
      <p:sp>
        <p:nvSpPr>
          <p:cNvPr id="18" name="TextBox 14">
            <a:extLst>
              <a:ext uri="{FF2B5EF4-FFF2-40B4-BE49-F238E27FC236}">
                <a16:creationId xmlns:a16="http://schemas.microsoft.com/office/drawing/2014/main" id="{8C8963F5-8660-F592-909C-389FDE02D837}"/>
              </a:ext>
            </a:extLst>
          </p:cNvPr>
          <p:cNvSpPr txBox="1"/>
          <p:nvPr/>
        </p:nvSpPr>
        <p:spPr>
          <a:xfrm>
            <a:off x="0" y="2324100"/>
            <a:ext cx="8461484" cy="3650871"/>
          </a:xfrm>
          <a:prstGeom prst="rect">
            <a:avLst/>
          </a:prstGeom>
        </p:spPr>
        <p:txBody>
          <a:bodyPr wrap="square" lIns="0" tIns="0" rIns="0" bIns="0" rtlCol="0" anchor="t">
            <a:spAutoFit/>
          </a:bodyPr>
          <a:lstStyle/>
          <a:p>
            <a:pPr marL="342900" lvl="0" indent="-342900">
              <a:lnSpc>
                <a:spcPct val="150000"/>
              </a:lnSpc>
              <a:spcBef>
                <a:spcPct val="0"/>
              </a:spcBef>
              <a:buFont typeface="Wingdings" panose="05000000000000000000" pitchFamily="2" charset="2"/>
              <a:buChar char="v"/>
            </a:pPr>
            <a:r>
              <a:rPr lang="en-GB" sz="2000" dirty="0">
                <a:solidFill>
                  <a:srgbClr val="FFFFFF"/>
                </a:solidFill>
                <a:latin typeface="Cormorant Garamond Semi-Bold"/>
                <a:ea typeface="Cormorant Garamond Semi-Bold"/>
                <a:cs typeface="Cormorant Garamond Semi-Bold"/>
                <a:sym typeface="Cormorant Garamond Semi-Bold"/>
              </a:rPr>
              <a:t>Based on the simple linear regression model, there is a relationship between the price and the sqft_living. However, some prices deviate further away from the line of best fit indicating that there are other factors that affect the prices.</a:t>
            </a:r>
          </a:p>
          <a:p>
            <a:pPr marL="342900" lvl="0" indent="-342900">
              <a:lnSpc>
                <a:spcPct val="150000"/>
              </a:lnSpc>
              <a:spcBef>
                <a:spcPct val="0"/>
              </a:spcBef>
              <a:buFont typeface="Wingdings" panose="05000000000000000000" pitchFamily="2" charset="2"/>
              <a:buChar char="v"/>
            </a:pPr>
            <a:r>
              <a:rPr lang="en-GB" sz="2000" dirty="0">
                <a:solidFill>
                  <a:srgbClr val="FFFFFF"/>
                </a:solidFill>
                <a:latin typeface="Cormorant Garamond Semi-Bold"/>
                <a:ea typeface="Cormorant Garamond Semi-Bold"/>
                <a:cs typeface="Cormorant Garamond Semi-Bold"/>
                <a:sym typeface="Cormorant Garamond Semi-Bold"/>
              </a:rPr>
              <a:t>A multiple regression model gives further insights on factors that affect the prices of the houses since it analyses the relationship between price and other features such as the floors bathrooms and grade.</a:t>
            </a:r>
          </a:p>
          <a:p>
            <a:pPr marL="342900" lvl="0" indent="-342900">
              <a:lnSpc>
                <a:spcPct val="150000"/>
              </a:lnSpc>
              <a:spcBef>
                <a:spcPct val="0"/>
              </a:spcBef>
              <a:buFont typeface="Wingdings" panose="05000000000000000000" pitchFamily="2" charset="2"/>
              <a:buChar char="v"/>
            </a:pPr>
            <a:r>
              <a:rPr lang="en-GB" sz="2000" dirty="0">
                <a:solidFill>
                  <a:srgbClr val="FFFFFF"/>
                </a:solidFill>
                <a:latin typeface="Cormorant Garamond Semi-Bold"/>
                <a:ea typeface="Cormorant Garamond Semi-Bold"/>
                <a:cs typeface="Cormorant Garamond Semi-Bold"/>
                <a:sym typeface="Cormorant Garamond Semi-Bold"/>
              </a:rPr>
              <a:t> The spread of residuals is random signifying homoscedasticity and roughly the same for all values of the independent variables.</a:t>
            </a:r>
          </a:p>
        </p:txBody>
      </p:sp>
      <p:sp>
        <p:nvSpPr>
          <p:cNvPr id="19" name="AutoShape 3">
            <a:extLst>
              <a:ext uri="{FF2B5EF4-FFF2-40B4-BE49-F238E27FC236}">
                <a16:creationId xmlns:a16="http://schemas.microsoft.com/office/drawing/2014/main" id="{BEA8FBEE-28AA-0A42-3915-616CC596D833}"/>
              </a:ext>
            </a:extLst>
          </p:cNvPr>
          <p:cNvSpPr/>
          <p:nvPr/>
        </p:nvSpPr>
        <p:spPr>
          <a:xfrm>
            <a:off x="8627992" y="3608016"/>
            <a:ext cx="8591945" cy="2899447"/>
          </a:xfrm>
          <a:prstGeom prst="rect">
            <a:avLst/>
          </a:prstGeom>
          <a:solidFill>
            <a:srgbClr val="7E8489"/>
          </a:solidFill>
        </p:spPr>
        <p:txBody>
          <a:bodyPr/>
          <a:lstStyle/>
          <a:p>
            <a:endParaRPr lang="en-KE" dirty="0"/>
          </a:p>
        </p:txBody>
      </p:sp>
      <p:sp>
        <p:nvSpPr>
          <p:cNvPr id="20" name="TextBox 12">
            <a:extLst>
              <a:ext uri="{FF2B5EF4-FFF2-40B4-BE49-F238E27FC236}">
                <a16:creationId xmlns:a16="http://schemas.microsoft.com/office/drawing/2014/main" id="{1AB58D2C-A8A7-48B0-386E-30AF44F8704C}"/>
              </a:ext>
            </a:extLst>
          </p:cNvPr>
          <p:cNvSpPr txBox="1"/>
          <p:nvPr/>
        </p:nvSpPr>
        <p:spPr>
          <a:xfrm>
            <a:off x="8721145" y="3886771"/>
            <a:ext cx="6537541" cy="2088200"/>
          </a:xfrm>
          <a:prstGeom prst="rect">
            <a:avLst/>
          </a:prstGeom>
        </p:spPr>
        <p:txBody>
          <a:bodyPr wrap="square" lIns="0" tIns="0" rIns="0" bIns="0" rtlCol="0" anchor="t">
            <a:spAutoFit/>
          </a:bodyPr>
          <a:lstStyle/>
          <a:p>
            <a:pPr marL="0" lvl="0" indent="0" algn="l">
              <a:lnSpc>
                <a:spcPts val="8030"/>
              </a:lnSpc>
              <a:spcBef>
                <a:spcPct val="0"/>
              </a:spcBef>
            </a:pPr>
            <a:r>
              <a:rPr lang="en-US" sz="8030" dirty="0">
                <a:solidFill>
                  <a:srgbClr val="FFFFFF"/>
                </a:solidFill>
                <a:latin typeface="Cormorant Garamond Semi-Bold"/>
                <a:ea typeface="Cormorant Garamond Semi-Bold"/>
                <a:cs typeface="Cormorant Garamond Semi-Bold"/>
                <a:sym typeface="Cormorant Garamond Semi-Bold"/>
              </a:rPr>
              <a:t>Benefits for Stakeholders</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37238" y="0"/>
            <a:ext cx="891100" cy="10287000"/>
          </a:xfrm>
          <a:prstGeom prst="rect">
            <a:avLst/>
          </a:prstGeom>
          <a:solidFill>
            <a:srgbClr val="7E8489"/>
          </a:solidFill>
        </p:spPr>
      </p:sp>
      <p:sp>
        <p:nvSpPr>
          <p:cNvPr id="3" name="AutoShape 3"/>
          <p:cNvSpPr/>
          <p:nvPr/>
        </p:nvSpPr>
        <p:spPr>
          <a:xfrm>
            <a:off x="-19050" y="4927764"/>
            <a:ext cx="6573983" cy="1801485"/>
          </a:xfrm>
          <a:prstGeom prst="rect">
            <a:avLst/>
          </a:prstGeom>
          <a:solidFill>
            <a:srgbClr val="7E8489"/>
          </a:solidFill>
        </p:spPr>
        <p:txBody>
          <a:bodyPr/>
          <a:lstStyle/>
          <a:p>
            <a:endParaRPr lang="en-KE" dirty="0"/>
          </a:p>
        </p:txBody>
      </p:sp>
      <p:sp>
        <p:nvSpPr>
          <p:cNvPr id="4" name="AutoShape 4"/>
          <p:cNvSpPr/>
          <p:nvPr/>
        </p:nvSpPr>
        <p:spPr>
          <a:xfrm>
            <a:off x="17396900" y="0"/>
            <a:ext cx="891100" cy="10287000"/>
          </a:xfrm>
          <a:prstGeom prst="rect">
            <a:avLst/>
          </a:prstGeom>
          <a:solidFill>
            <a:srgbClr val="D1BCB2"/>
          </a:solidFill>
        </p:spPr>
      </p:sp>
      <p:grpSp>
        <p:nvGrpSpPr>
          <p:cNvPr id="5" name="Group 5"/>
          <p:cNvGrpSpPr/>
          <p:nvPr/>
        </p:nvGrpSpPr>
        <p:grpSpPr>
          <a:xfrm>
            <a:off x="17601838" y="285752"/>
            <a:ext cx="493447" cy="493447"/>
            <a:chOff x="0" y="0"/>
            <a:chExt cx="657929" cy="657929"/>
          </a:xfrm>
        </p:grpSpPr>
        <p:grpSp>
          <p:nvGrpSpPr>
            <p:cNvPr id="6" name="Group 6"/>
            <p:cNvGrpSpPr>
              <a:grpSpLocks noChangeAspect="1"/>
            </p:cNvGrpSpPr>
            <p:nvPr/>
          </p:nvGrpSpPr>
          <p:grpSpPr>
            <a:xfrm>
              <a:off x="0" y="0"/>
              <a:ext cx="657929" cy="657929"/>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6573983" y="0"/>
            <a:ext cx="10563255" cy="6729249"/>
          </a:xfrm>
          <a:custGeom>
            <a:avLst/>
            <a:gdLst/>
            <a:ahLst/>
            <a:cxnLst/>
            <a:rect l="l" t="t" r="r" b="b"/>
            <a:pathLst>
              <a:path w="10563255" h="6729249">
                <a:moveTo>
                  <a:pt x="0" y="0"/>
                </a:moveTo>
                <a:lnTo>
                  <a:pt x="10563255" y="0"/>
                </a:lnTo>
                <a:lnTo>
                  <a:pt x="10563255" y="6729249"/>
                </a:lnTo>
                <a:lnTo>
                  <a:pt x="0" y="6729249"/>
                </a:lnTo>
                <a:lnTo>
                  <a:pt x="0" y="0"/>
                </a:lnTo>
                <a:close/>
              </a:path>
            </a:pathLst>
          </a:custGeom>
          <a:blipFill>
            <a:blip r:embed="rId4"/>
            <a:stretch>
              <a:fillRect t="-2390" b="-2390"/>
            </a:stretch>
          </a:blipFill>
        </p:spPr>
      </p:sp>
      <p:sp>
        <p:nvSpPr>
          <p:cNvPr id="10" name="Freeform 10"/>
          <p:cNvSpPr/>
          <p:nvPr/>
        </p:nvSpPr>
        <p:spPr>
          <a:xfrm>
            <a:off x="0" y="0"/>
            <a:ext cx="6573983" cy="4927764"/>
          </a:xfrm>
          <a:custGeom>
            <a:avLst/>
            <a:gdLst/>
            <a:ahLst/>
            <a:cxnLst/>
            <a:rect l="l" t="t" r="r" b="b"/>
            <a:pathLst>
              <a:path w="6573983" h="4927764">
                <a:moveTo>
                  <a:pt x="0" y="0"/>
                </a:moveTo>
                <a:lnTo>
                  <a:pt x="6573983" y="0"/>
                </a:lnTo>
                <a:lnTo>
                  <a:pt x="6573983" y="4927764"/>
                </a:lnTo>
                <a:lnTo>
                  <a:pt x="0" y="4927764"/>
                </a:lnTo>
                <a:lnTo>
                  <a:pt x="0" y="0"/>
                </a:lnTo>
                <a:close/>
              </a:path>
            </a:pathLst>
          </a:custGeom>
          <a:blipFill>
            <a:blip r:embed="rId5"/>
            <a:stretch>
              <a:fillRect l="-21050" r="-21050"/>
            </a:stretch>
          </a:blipFill>
        </p:spPr>
      </p:sp>
      <p:sp>
        <p:nvSpPr>
          <p:cNvPr id="11" name="TextBox 11"/>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13</a:t>
            </a:r>
          </a:p>
        </p:txBody>
      </p:sp>
      <p:sp>
        <p:nvSpPr>
          <p:cNvPr id="12" name="TextBox 12"/>
          <p:cNvSpPr txBox="1"/>
          <p:nvPr/>
        </p:nvSpPr>
        <p:spPr>
          <a:xfrm>
            <a:off x="0" y="4927763"/>
            <a:ext cx="6314322" cy="2088200"/>
          </a:xfrm>
          <a:prstGeom prst="rect">
            <a:avLst/>
          </a:prstGeom>
        </p:spPr>
        <p:txBody>
          <a:bodyPr wrap="square" lIns="0" tIns="0" rIns="0" bIns="0" rtlCol="0" anchor="t">
            <a:spAutoFit/>
          </a:bodyPr>
          <a:lstStyle/>
          <a:p>
            <a:pPr marL="0" lvl="0" indent="0" algn="l">
              <a:lnSpc>
                <a:spcPts val="8030"/>
              </a:lnSpc>
              <a:spcBef>
                <a:spcPct val="0"/>
              </a:spcBef>
            </a:pPr>
            <a:r>
              <a:rPr lang="en-US" sz="8030" dirty="0">
                <a:solidFill>
                  <a:srgbClr val="FFFFFF"/>
                </a:solidFill>
                <a:latin typeface="Cormorant Garamond Semi-Bold"/>
                <a:ea typeface="Cormorant Garamond Semi-Bold"/>
                <a:cs typeface="Cormorant Garamond Semi-Bold"/>
                <a:sym typeface="Cormorant Garamond Semi-Bold"/>
              </a:rPr>
              <a:t>Conclusion:</a:t>
            </a:r>
          </a:p>
          <a:p>
            <a:pPr marL="0" lvl="0" indent="0" algn="l">
              <a:lnSpc>
                <a:spcPts val="8030"/>
              </a:lnSpc>
              <a:spcBef>
                <a:spcPct val="0"/>
              </a:spcBef>
            </a:pPr>
            <a:endParaRPr lang="en-US" sz="8030" dirty="0">
              <a:solidFill>
                <a:srgbClr val="FFFFFF"/>
              </a:solidFill>
              <a:latin typeface="Cormorant Garamond Semi-Bold"/>
              <a:ea typeface="Cormorant Garamond Semi-Bold"/>
              <a:cs typeface="Cormorant Garamond Semi-Bold"/>
              <a:sym typeface="Cormorant Garamond Semi-Bold"/>
            </a:endParaRPr>
          </a:p>
        </p:txBody>
      </p:sp>
      <p:sp>
        <p:nvSpPr>
          <p:cNvPr id="22" name="TextBox 14">
            <a:extLst>
              <a:ext uri="{FF2B5EF4-FFF2-40B4-BE49-F238E27FC236}">
                <a16:creationId xmlns:a16="http://schemas.microsoft.com/office/drawing/2014/main" id="{90A2F4BC-4904-A8F4-446B-D021F401A0F8}"/>
              </a:ext>
            </a:extLst>
          </p:cNvPr>
          <p:cNvSpPr txBox="1"/>
          <p:nvPr/>
        </p:nvSpPr>
        <p:spPr>
          <a:xfrm>
            <a:off x="138573" y="7015963"/>
            <a:ext cx="16931718" cy="1538883"/>
          </a:xfrm>
          <a:prstGeom prst="rect">
            <a:avLst/>
          </a:prstGeom>
        </p:spPr>
        <p:txBody>
          <a:bodyPr wrap="square" lIns="0" tIns="0" rIns="0" bIns="0" rtlCol="0" anchor="t">
            <a:spAutoFit/>
          </a:bodyPr>
          <a:lstStyle/>
          <a:p>
            <a:pPr marL="0" lvl="0" indent="0">
              <a:lnSpc>
                <a:spcPct val="200000"/>
              </a:lnSpc>
              <a:spcBef>
                <a:spcPct val="0"/>
              </a:spcBef>
            </a:pPr>
            <a:r>
              <a:rPr lang="en-GB" sz="2000" u="none" strike="noStrike" dirty="0">
                <a:solidFill>
                  <a:srgbClr val="7E8489"/>
                </a:solidFill>
                <a:latin typeface="Cormorant Garamond Semi-Bold"/>
                <a:ea typeface="Cormorant Garamond Semi-Bold"/>
                <a:cs typeface="Cormorant Garamond Semi-Bold"/>
                <a:sym typeface="Cormorant Garamond Semi-Bold"/>
              </a:rPr>
              <a:t>Summary: Our analysis and predictive models provide valuable insights into the King County housing market.</a:t>
            </a:r>
          </a:p>
          <a:p>
            <a:pPr marL="0" lvl="0" indent="0">
              <a:lnSpc>
                <a:spcPct val="200000"/>
              </a:lnSpc>
              <a:spcBef>
                <a:spcPct val="0"/>
              </a:spcBef>
            </a:pPr>
            <a:r>
              <a:rPr lang="en-GB" sz="2000" u="none" strike="noStrike" dirty="0">
                <a:solidFill>
                  <a:srgbClr val="7E8489"/>
                </a:solidFill>
                <a:latin typeface="Cormorant Garamond Semi-Bold"/>
                <a:ea typeface="Cormorant Garamond Semi-Bold"/>
                <a:cs typeface="Cormorant Garamond Semi-Bold"/>
                <a:sym typeface="Cormorant Garamond Semi-Bold"/>
              </a:rPr>
              <a:t>Impact: The findings and tools help stakeholders make more informed decisions regarding house sales and purchases.</a:t>
            </a:r>
            <a:r>
              <a:rPr lang="en-US" sz="2000" u="none" strike="noStrike" dirty="0">
                <a:solidFill>
                  <a:srgbClr val="474242"/>
                </a:solidFill>
                <a:latin typeface="Nunito Light"/>
                <a:ea typeface="Nunito Light"/>
                <a:cs typeface="Nunito Light"/>
                <a:sym typeface="Nunito Light"/>
              </a:rPr>
              <a:t>.</a:t>
            </a:r>
          </a:p>
          <a:p>
            <a:pPr marL="0" lvl="1" algn="l">
              <a:lnSpc>
                <a:spcPts val="2380"/>
              </a:lnSpc>
              <a:spcBef>
                <a:spcPct val="0"/>
              </a:spcBef>
            </a:pPr>
            <a:endParaRPr lang="en-US" sz="2000" u="none" strike="noStrike" dirty="0">
              <a:solidFill>
                <a:srgbClr val="474242"/>
              </a:solidFill>
              <a:latin typeface="Nunito Light"/>
              <a:ea typeface="Nunito Light"/>
              <a:cs typeface="Nunito Light"/>
              <a:sym typeface="Nunito Light"/>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37238" y="0"/>
            <a:ext cx="891100" cy="10287000"/>
          </a:xfrm>
          <a:prstGeom prst="rect">
            <a:avLst/>
          </a:prstGeom>
          <a:solidFill>
            <a:srgbClr val="7E8489"/>
          </a:solidFill>
        </p:spPr>
      </p:sp>
      <p:sp>
        <p:nvSpPr>
          <p:cNvPr id="3" name="AutoShape 3"/>
          <p:cNvSpPr/>
          <p:nvPr/>
        </p:nvSpPr>
        <p:spPr>
          <a:xfrm>
            <a:off x="17396900" y="0"/>
            <a:ext cx="891100" cy="10287000"/>
          </a:xfrm>
          <a:prstGeom prst="rect">
            <a:avLst/>
          </a:prstGeom>
          <a:solidFill>
            <a:srgbClr val="D1BCB2"/>
          </a:solidFill>
        </p:spPr>
      </p:sp>
      <p:sp>
        <p:nvSpPr>
          <p:cNvPr id="4" name="TextBox 4"/>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14</a:t>
            </a:r>
          </a:p>
        </p:txBody>
      </p:sp>
      <p:grpSp>
        <p:nvGrpSpPr>
          <p:cNvPr id="5" name="Group 5"/>
          <p:cNvGrpSpPr/>
          <p:nvPr/>
        </p:nvGrpSpPr>
        <p:grpSpPr>
          <a:xfrm>
            <a:off x="17601838" y="285752"/>
            <a:ext cx="493447" cy="493447"/>
            <a:chOff x="0" y="0"/>
            <a:chExt cx="657929" cy="657929"/>
          </a:xfrm>
        </p:grpSpPr>
        <p:grpSp>
          <p:nvGrpSpPr>
            <p:cNvPr id="6" name="Group 6"/>
            <p:cNvGrpSpPr>
              <a:grpSpLocks noChangeAspect="1"/>
            </p:cNvGrpSpPr>
            <p:nvPr/>
          </p:nvGrpSpPr>
          <p:grpSpPr>
            <a:xfrm>
              <a:off x="0" y="0"/>
              <a:ext cx="657929" cy="657929"/>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AutoShape 9"/>
          <p:cNvSpPr/>
          <p:nvPr/>
        </p:nvSpPr>
        <p:spPr>
          <a:xfrm>
            <a:off x="0" y="0"/>
            <a:ext cx="5565487" cy="10287000"/>
          </a:xfrm>
          <a:prstGeom prst="rect">
            <a:avLst/>
          </a:prstGeom>
          <a:solidFill>
            <a:srgbClr val="7E8489"/>
          </a:solidFill>
        </p:spPr>
      </p:sp>
      <p:sp>
        <p:nvSpPr>
          <p:cNvPr id="10" name="TextBox 10"/>
          <p:cNvSpPr txBox="1"/>
          <p:nvPr/>
        </p:nvSpPr>
        <p:spPr>
          <a:xfrm>
            <a:off x="0" y="696957"/>
            <a:ext cx="5565487" cy="918328"/>
          </a:xfrm>
          <a:prstGeom prst="rect">
            <a:avLst/>
          </a:prstGeom>
        </p:spPr>
        <p:txBody>
          <a:bodyPr wrap="square" lIns="0" tIns="0" rIns="0" bIns="0" rtlCol="0" anchor="t">
            <a:spAutoFit/>
          </a:bodyPr>
          <a:lstStyle/>
          <a:p>
            <a:pPr marL="0" lvl="0" indent="0" algn="l">
              <a:lnSpc>
                <a:spcPts val="7539"/>
              </a:lnSpc>
              <a:spcBef>
                <a:spcPct val="0"/>
              </a:spcBef>
            </a:pPr>
            <a:r>
              <a:rPr lang="en-US" sz="5400" dirty="0">
                <a:solidFill>
                  <a:srgbClr val="FFFDFC"/>
                </a:solidFill>
                <a:latin typeface="Cormorant Garamond Semi-Bold"/>
                <a:ea typeface="Cormorant Garamond Semi-Bold"/>
                <a:cs typeface="Cormorant Garamond Semi-Bold"/>
                <a:sym typeface="Cormorant Garamond Semi-Bold"/>
              </a:rPr>
              <a:t>Recommendations </a:t>
            </a:r>
          </a:p>
        </p:txBody>
      </p:sp>
      <p:sp>
        <p:nvSpPr>
          <p:cNvPr id="11" name="TextBox 11"/>
          <p:cNvSpPr txBox="1"/>
          <p:nvPr/>
        </p:nvSpPr>
        <p:spPr>
          <a:xfrm>
            <a:off x="11694554" y="285752"/>
            <a:ext cx="5423634" cy="1219565"/>
          </a:xfrm>
          <a:prstGeom prst="rect">
            <a:avLst/>
          </a:prstGeom>
        </p:spPr>
        <p:txBody>
          <a:bodyPr wrap="square" lIns="0" tIns="0" rIns="0" bIns="0" rtlCol="0" anchor="t">
            <a:spAutoFit/>
          </a:bodyPr>
          <a:lstStyle/>
          <a:p>
            <a:pPr marL="285750" lvl="1" indent="-285750" algn="l">
              <a:lnSpc>
                <a:spcPts val="2380"/>
              </a:lnSpc>
              <a:spcBef>
                <a:spcPct val="0"/>
              </a:spcBef>
              <a:buFont typeface="Wingdings" panose="05000000000000000000" pitchFamily="2" charset="2"/>
              <a:buChar char="v"/>
            </a:pPr>
            <a:r>
              <a:rPr lang="en-GB" sz="1700" dirty="0">
                <a:solidFill>
                  <a:srgbClr val="474242"/>
                </a:solidFill>
                <a:latin typeface="Nunito Light"/>
                <a:sym typeface="Nunito Light"/>
              </a:rPr>
              <a:t>Collect more detailed data on house features like interior renovations and  landscaping to enhance the model's ability to capture the true value of unique house characteristics.</a:t>
            </a:r>
            <a:endParaRPr lang="en-US" sz="1700" dirty="0">
              <a:solidFill>
                <a:srgbClr val="474242"/>
              </a:solidFill>
              <a:latin typeface="Nunito Light"/>
              <a:sym typeface="Nunito Light"/>
            </a:endParaRPr>
          </a:p>
        </p:txBody>
      </p:sp>
      <p:sp>
        <p:nvSpPr>
          <p:cNvPr id="15" name="TextBox 15"/>
          <p:cNvSpPr txBox="1"/>
          <p:nvPr/>
        </p:nvSpPr>
        <p:spPr>
          <a:xfrm>
            <a:off x="11599555" y="1660668"/>
            <a:ext cx="5470736" cy="1219565"/>
          </a:xfrm>
          <a:prstGeom prst="rect">
            <a:avLst/>
          </a:prstGeom>
        </p:spPr>
        <p:txBody>
          <a:bodyPr wrap="square" lIns="0" tIns="0" rIns="0" bIns="0" rtlCol="0" anchor="t">
            <a:spAutoFit/>
          </a:bodyPr>
          <a:lstStyle/>
          <a:p>
            <a:pPr marL="285750" lvl="1" indent="-285750" algn="l">
              <a:lnSpc>
                <a:spcPts val="2380"/>
              </a:lnSpc>
              <a:spcBef>
                <a:spcPct val="0"/>
              </a:spcBef>
              <a:buFont typeface="Wingdings" panose="05000000000000000000" pitchFamily="2" charset="2"/>
              <a:buChar char="v"/>
            </a:pPr>
            <a:r>
              <a:rPr lang="en-GB" sz="1700" u="none" strike="noStrike" dirty="0">
                <a:solidFill>
                  <a:srgbClr val="474242"/>
                </a:solidFill>
                <a:latin typeface="Nunito Light"/>
                <a:ea typeface="Nunito Light"/>
                <a:cs typeface="Nunito Light"/>
                <a:sym typeface="Nunito Light"/>
              </a:rPr>
              <a:t>Integrate economic factors such as interest rates, employment rates, and income levels since they significantly impact housing markets, and their inclusion can improve model accuracy.</a:t>
            </a:r>
            <a:endParaRPr lang="en-US" sz="1700" u="none" strike="noStrike" dirty="0">
              <a:solidFill>
                <a:srgbClr val="474242"/>
              </a:solidFill>
              <a:latin typeface="Nunito Light"/>
              <a:ea typeface="Nunito Light"/>
              <a:cs typeface="Nunito Light"/>
              <a:sym typeface="Nunito Light"/>
            </a:endParaRPr>
          </a:p>
        </p:txBody>
      </p:sp>
      <p:sp>
        <p:nvSpPr>
          <p:cNvPr id="19" name="Freeform 19"/>
          <p:cNvSpPr/>
          <p:nvPr/>
        </p:nvSpPr>
        <p:spPr>
          <a:xfrm>
            <a:off x="5565487" y="0"/>
            <a:ext cx="5658288" cy="10287000"/>
          </a:xfrm>
          <a:custGeom>
            <a:avLst/>
            <a:gdLst/>
            <a:ahLst/>
            <a:cxnLst/>
            <a:rect l="l" t="t" r="r" b="b"/>
            <a:pathLst>
              <a:path w="5658288" h="10287000">
                <a:moveTo>
                  <a:pt x="0" y="0"/>
                </a:moveTo>
                <a:lnTo>
                  <a:pt x="5658287" y="0"/>
                </a:lnTo>
                <a:lnTo>
                  <a:pt x="5658287" y="10287000"/>
                </a:lnTo>
                <a:lnTo>
                  <a:pt x="0" y="10287000"/>
                </a:lnTo>
                <a:lnTo>
                  <a:pt x="0" y="0"/>
                </a:lnTo>
                <a:close/>
              </a:path>
            </a:pathLst>
          </a:custGeom>
          <a:blipFill>
            <a:blip r:embed="rId4"/>
            <a:stretch>
              <a:fillRect l="-10677" r="-10677"/>
            </a:stretch>
          </a:blipFill>
        </p:spPr>
      </p:sp>
      <p:sp>
        <p:nvSpPr>
          <p:cNvPr id="22" name="TextBox 15">
            <a:extLst>
              <a:ext uri="{FF2B5EF4-FFF2-40B4-BE49-F238E27FC236}">
                <a16:creationId xmlns:a16="http://schemas.microsoft.com/office/drawing/2014/main" id="{CA4BBF6C-42A2-7897-F663-FD22636C7AC1}"/>
              </a:ext>
            </a:extLst>
          </p:cNvPr>
          <p:cNvSpPr txBox="1"/>
          <p:nvPr/>
        </p:nvSpPr>
        <p:spPr>
          <a:xfrm>
            <a:off x="11694553" y="2982993"/>
            <a:ext cx="5375737" cy="1219565"/>
          </a:xfrm>
          <a:prstGeom prst="rect">
            <a:avLst/>
          </a:prstGeom>
        </p:spPr>
        <p:txBody>
          <a:bodyPr wrap="square" lIns="0" tIns="0" rIns="0" bIns="0" rtlCol="0" anchor="t">
            <a:spAutoFit/>
          </a:bodyPr>
          <a:lstStyle/>
          <a:p>
            <a:pPr marL="285750" lvl="1" indent="-285750">
              <a:lnSpc>
                <a:spcPts val="2380"/>
              </a:lnSpc>
              <a:spcBef>
                <a:spcPct val="0"/>
              </a:spcBef>
              <a:buFont typeface="Wingdings" panose="05000000000000000000" pitchFamily="2" charset="2"/>
              <a:buChar char="v"/>
            </a:pPr>
            <a:r>
              <a:rPr lang="en-GB" sz="1700" u="none" strike="noStrike" dirty="0">
                <a:solidFill>
                  <a:srgbClr val="474242"/>
                </a:solidFill>
                <a:latin typeface="Nunito Light"/>
                <a:ea typeface="Nunito Light"/>
                <a:cs typeface="Nunito Light"/>
                <a:sym typeface="Nunito Light"/>
              </a:rPr>
              <a:t>Ensure the model uses the most recent data available by regularly updating the</a:t>
            </a:r>
            <a:r>
              <a:rPr lang="en-GB" sz="1700" dirty="0">
                <a:solidFill>
                  <a:srgbClr val="474242"/>
                </a:solidFill>
                <a:latin typeface="Nunito Light"/>
                <a:ea typeface="Nunito Light"/>
                <a:cs typeface="Nunito Light"/>
                <a:sym typeface="Nunito Light"/>
              </a:rPr>
              <a:t>. Dataset which </a:t>
            </a:r>
            <a:r>
              <a:rPr lang="en-GB" sz="1700" u="none" strike="noStrike" dirty="0">
                <a:solidFill>
                  <a:srgbClr val="474242"/>
                </a:solidFill>
                <a:latin typeface="Nunito Light"/>
                <a:ea typeface="Nunito Light"/>
                <a:cs typeface="Nunito Light"/>
                <a:sym typeface="Nunito Light"/>
              </a:rPr>
              <a:t>will help the model remain relevant and accurate in a dynamic housing market.</a:t>
            </a:r>
            <a:endParaRPr lang="en-US" sz="1700" u="none" strike="noStrike" dirty="0">
              <a:solidFill>
                <a:srgbClr val="474242"/>
              </a:solidFill>
              <a:latin typeface="Nunito Light"/>
              <a:ea typeface="Nunito Light"/>
              <a:cs typeface="Nunito Light"/>
              <a:sym typeface="Nunito Light"/>
            </a:endParaRPr>
          </a:p>
        </p:txBody>
      </p:sp>
      <p:sp>
        <p:nvSpPr>
          <p:cNvPr id="26" name="TextBox 15">
            <a:extLst>
              <a:ext uri="{FF2B5EF4-FFF2-40B4-BE49-F238E27FC236}">
                <a16:creationId xmlns:a16="http://schemas.microsoft.com/office/drawing/2014/main" id="{563C0FD3-014C-3E6E-58BC-A5F35BF0E820}"/>
              </a:ext>
            </a:extLst>
          </p:cNvPr>
          <p:cNvSpPr txBox="1"/>
          <p:nvPr/>
        </p:nvSpPr>
        <p:spPr>
          <a:xfrm>
            <a:off x="11742224" y="4294671"/>
            <a:ext cx="5328066" cy="1219565"/>
          </a:xfrm>
          <a:prstGeom prst="rect">
            <a:avLst/>
          </a:prstGeom>
        </p:spPr>
        <p:txBody>
          <a:bodyPr wrap="square" lIns="0" tIns="0" rIns="0" bIns="0" rtlCol="0" anchor="t">
            <a:spAutoFit/>
          </a:bodyPr>
          <a:lstStyle/>
          <a:p>
            <a:pPr marL="285750" lvl="1" indent="-285750">
              <a:lnSpc>
                <a:spcPts val="2380"/>
              </a:lnSpc>
              <a:spcBef>
                <a:spcPct val="0"/>
              </a:spcBef>
              <a:buFont typeface="Wingdings" panose="05000000000000000000" pitchFamily="2" charset="2"/>
              <a:buChar char="v"/>
            </a:pPr>
            <a:r>
              <a:rPr lang="en-GB" sz="1700" u="none" strike="noStrike" dirty="0">
                <a:solidFill>
                  <a:srgbClr val="474242"/>
                </a:solidFill>
                <a:latin typeface="Nunito Light"/>
                <a:ea typeface="Nunito Light"/>
                <a:cs typeface="Nunito Light"/>
                <a:sym typeface="Nunito Light"/>
              </a:rPr>
              <a:t>Incorporate data from surrounding areas and regions to capture a broader market perspective which can help the model account for regional price differences and market trends.</a:t>
            </a:r>
            <a:endParaRPr lang="en-US" sz="1700" u="none" strike="noStrike" dirty="0">
              <a:solidFill>
                <a:srgbClr val="474242"/>
              </a:solidFill>
              <a:latin typeface="Nunito Light"/>
              <a:ea typeface="Nunito Light"/>
              <a:cs typeface="Nunito Light"/>
              <a:sym typeface="Nunito Light"/>
            </a:endParaRPr>
          </a:p>
        </p:txBody>
      </p:sp>
      <p:sp>
        <p:nvSpPr>
          <p:cNvPr id="27" name="TextBox 15">
            <a:extLst>
              <a:ext uri="{FF2B5EF4-FFF2-40B4-BE49-F238E27FC236}">
                <a16:creationId xmlns:a16="http://schemas.microsoft.com/office/drawing/2014/main" id="{584C8897-DB85-152F-F515-C28C9DA6F555}"/>
              </a:ext>
            </a:extLst>
          </p:cNvPr>
          <p:cNvSpPr txBox="1"/>
          <p:nvPr/>
        </p:nvSpPr>
        <p:spPr>
          <a:xfrm>
            <a:off x="11742224" y="5606349"/>
            <a:ext cx="4361366" cy="296235"/>
          </a:xfrm>
          <a:prstGeom prst="rect">
            <a:avLst/>
          </a:prstGeom>
        </p:spPr>
        <p:txBody>
          <a:bodyPr lIns="0" tIns="0" rIns="0" bIns="0" rtlCol="0" anchor="t">
            <a:spAutoFit/>
          </a:bodyPr>
          <a:lstStyle/>
          <a:p>
            <a:pPr marL="285750" lvl="1" indent="-285750">
              <a:lnSpc>
                <a:spcPts val="2380"/>
              </a:lnSpc>
              <a:spcBef>
                <a:spcPct val="0"/>
              </a:spcBef>
              <a:buFont typeface="Wingdings" panose="05000000000000000000" pitchFamily="2" charset="2"/>
              <a:buChar char="v"/>
            </a:pPr>
            <a:r>
              <a:rPr lang="en-US" sz="1700" u="none" strike="noStrike" dirty="0">
                <a:solidFill>
                  <a:srgbClr val="474242"/>
                </a:solidFill>
                <a:latin typeface="Nunito Light"/>
                <a:ea typeface="Nunito Light"/>
                <a:cs typeface="Nunito Light"/>
                <a:sym typeface="Nunito Light"/>
              </a:rPr>
              <a:t>Engage with Stakeholders</a:t>
            </a:r>
          </a:p>
        </p:txBody>
      </p:sp>
      <p:sp>
        <p:nvSpPr>
          <p:cNvPr id="32" name="TextBox 15">
            <a:extLst>
              <a:ext uri="{FF2B5EF4-FFF2-40B4-BE49-F238E27FC236}">
                <a16:creationId xmlns:a16="http://schemas.microsoft.com/office/drawing/2014/main" id="{CA364840-51C2-35AD-94AD-76AF04B3A0E9}"/>
              </a:ext>
            </a:extLst>
          </p:cNvPr>
          <p:cNvSpPr txBox="1"/>
          <p:nvPr/>
        </p:nvSpPr>
        <p:spPr>
          <a:xfrm>
            <a:off x="11649856" y="6298466"/>
            <a:ext cx="5420434" cy="911788"/>
          </a:xfrm>
          <a:prstGeom prst="rect">
            <a:avLst/>
          </a:prstGeom>
        </p:spPr>
        <p:txBody>
          <a:bodyPr wrap="square" lIns="0" tIns="0" rIns="0" bIns="0" rtlCol="0" anchor="t">
            <a:spAutoFit/>
          </a:bodyPr>
          <a:lstStyle/>
          <a:p>
            <a:pPr marL="285750" lvl="1" indent="-285750">
              <a:lnSpc>
                <a:spcPts val="2380"/>
              </a:lnSpc>
              <a:spcBef>
                <a:spcPct val="0"/>
              </a:spcBef>
              <a:buFont typeface="Wingdings" panose="05000000000000000000" pitchFamily="2" charset="2"/>
              <a:buChar char="v"/>
            </a:pPr>
            <a:r>
              <a:rPr lang="en-GB" sz="1700" u="none" strike="noStrike" dirty="0">
                <a:solidFill>
                  <a:srgbClr val="474242"/>
                </a:solidFill>
                <a:latin typeface="Nunito Light"/>
                <a:ea typeface="Nunito Light"/>
                <a:cs typeface="Nunito Light"/>
                <a:sym typeface="Nunito Light"/>
              </a:rPr>
              <a:t>Include external factors such as school quality, crime rates, and proximity to amenities since they play a crucial role in pricing.</a:t>
            </a:r>
            <a:endParaRPr lang="en-US" sz="1700" u="none" strike="noStrike" dirty="0">
              <a:solidFill>
                <a:srgbClr val="474242"/>
              </a:solidFill>
              <a:latin typeface="Nunito Light"/>
              <a:ea typeface="Nunito Light"/>
              <a:cs typeface="Nunito Light"/>
              <a:sym typeface="Nunito Light"/>
            </a:endParaRPr>
          </a:p>
        </p:txBody>
      </p:sp>
      <p:sp>
        <p:nvSpPr>
          <p:cNvPr id="34" name="TextBox 15">
            <a:extLst>
              <a:ext uri="{FF2B5EF4-FFF2-40B4-BE49-F238E27FC236}">
                <a16:creationId xmlns:a16="http://schemas.microsoft.com/office/drawing/2014/main" id="{BCE61720-8E7F-7802-5E20-89F26FC0CC09}"/>
              </a:ext>
            </a:extLst>
          </p:cNvPr>
          <p:cNvSpPr txBox="1"/>
          <p:nvPr/>
        </p:nvSpPr>
        <p:spPr>
          <a:xfrm>
            <a:off x="11698936" y="7406768"/>
            <a:ext cx="4361366" cy="1219565"/>
          </a:xfrm>
          <a:prstGeom prst="rect">
            <a:avLst/>
          </a:prstGeom>
        </p:spPr>
        <p:txBody>
          <a:bodyPr lIns="0" tIns="0" rIns="0" bIns="0" rtlCol="0" anchor="t">
            <a:spAutoFit/>
          </a:bodyPr>
          <a:lstStyle/>
          <a:p>
            <a:pPr marL="285750" lvl="1" indent="-285750">
              <a:lnSpc>
                <a:spcPts val="2380"/>
              </a:lnSpc>
              <a:spcBef>
                <a:spcPct val="0"/>
              </a:spcBef>
              <a:buFont typeface="Wingdings" panose="05000000000000000000" pitchFamily="2" charset="2"/>
              <a:buChar char="v"/>
            </a:pPr>
            <a:r>
              <a:rPr lang="en-GB" sz="1700" u="none" strike="noStrike" dirty="0">
                <a:solidFill>
                  <a:srgbClr val="474242"/>
                </a:solidFill>
                <a:latin typeface="Nunito Light"/>
                <a:ea typeface="Nunito Light"/>
                <a:cs typeface="Nunito Light"/>
                <a:sym typeface="Nunito Light"/>
              </a:rPr>
              <a:t>Regular testing and validation help identify weaknesses and areas for improvement, ensuring the model's reliability.</a:t>
            </a:r>
            <a:endParaRPr lang="en-US" sz="1700" u="none" strike="noStrike" dirty="0">
              <a:solidFill>
                <a:srgbClr val="474242"/>
              </a:solidFill>
              <a:latin typeface="Nunito Light"/>
              <a:ea typeface="Nunito Light"/>
              <a:cs typeface="Nunito Light"/>
              <a:sym typeface="Nunito Light"/>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AutoShape 3"/>
          <p:cNvSpPr/>
          <p:nvPr/>
        </p:nvSpPr>
        <p:spPr>
          <a:xfrm>
            <a:off x="17137238" y="0"/>
            <a:ext cx="891100" cy="10287000"/>
          </a:xfrm>
          <a:prstGeom prst="rect">
            <a:avLst/>
          </a:prstGeom>
          <a:solidFill>
            <a:srgbClr val="7E8489"/>
          </a:solidFill>
        </p:spPr>
      </p:sp>
      <p:sp>
        <p:nvSpPr>
          <p:cNvPr id="4" name="AutoShape 4"/>
          <p:cNvSpPr/>
          <p:nvPr/>
        </p:nvSpPr>
        <p:spPr>
          <a:xfrm>
            <a:off x="17396900" y="0"/>
            <a:ext cx="891100" cy="10287000"/>
          </a:xfrm>
          <a:prstGeom prst="rect">
            <a:avLst/>
          </a:prstGeom>
          <a:solidFill>
            <a:srgbClr val="D1BCB2"/>
          </a:solidFill>
        </p:spPr>
      </p:sp>
      <p:sp>
        <p:nvSpPr>
          <p:cNvPr id="5" name="TextBox 5"/>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15</a:t>
            </a:r>
          </a:p>
        </p:txBody>
      </p:sp>
      <p:grpSp>
        <p:nvGrpSpPr>
          <p:cNvPr id="6" name="Group 6"/>
          <p:cNvGrpSpPr/>
          <p:nvPr/>
        </p:nvGrpSpPr>
        <p:grpSpPr>
          <a:xfrm>
            <a:off x="17601838" y="285752"/>
            <a:ext cx="493447" cy="493447"/>
            <a:chOff x="0" y="0"/>
            <a:chExt cx="657929" cy="657929"/>
          </a:xfrm>
        </p:grpSpPr>
        <p:grpSp>
          <p:nvGrpSpPr>
            <p:cNvPr id="7" name="Group 7"/>
            <p:cNvGrpSpPr>
              <a:grpSpLocks noChangeAspect="1"/>
            </p:cNvGrpSpPr>
            <p:nvPr/>
          </p:nvGrpSpPr>
          <p:grpSpPr>
            <a:xfrm>
              <a:off x="0" y="0"/>
              <a:ext cx="657929" cy="657929"/>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9" name="Freeform 9"/>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AutoShape 10"/>
          <p:cNvSpPr/>
          <p:nvPr/>
        </p:nvSpPr>
        <p:spPr>
          <a:xfrm>
            <a:off x="4830004" y="2676644"/>
            <a:ext cx="8627992" cy="4933711"/>
          </a:xfrm>
          <a:prstGeom prst="rect">
            <a:avLst/>
          </a:prstGeom>
          <a:solidFill>
            <a:srgbClr val="252629">
              <a:alpha val="42745"/>
            </a:srgbClr>
          </a:solidFill>
        </p:spPr>
      </p:sp>
      <p:grpSp>
        <p:nvGrpSpPr>
          <p:cNvPr id="11" name="Group 11"/>
          <p:cNvGrpSpPr/>
          <p:nvPr/>
        </p:nvGrpSpPr>
        <p:grpSpPr>
          <a:xfrm>
            <a:off x="4411853" y="3709268"/>
            <a:ext cx="9464294" cy="3406665"/>
            <a:chOff x="0" y="180975"/>
            <a:chExt cx="12619059" cy="4542220"/>
          </a:xfrm>
        </p:grpSpPr>
        <p:sp>
          <p:nvSpPr>
            <p:cNvPr id="12" name="TextBox 12"/>
            <p:cNvSpPr txBox="1"/>
            <p:nvPr/>
          </p:nvSpPr>
          <p:spPr>
            <a:xfrm>
              <a:off x="542285" y="180975"/>
              <a:ext cx="11534487" cy="3271580"/>
            </a:xfrm>
            <a:prstGeom prst="rect">
              <a:avLst/>
            </a:prstGeom>
          </p:spPr>
          <p:txBody>
            <a:bodyPr lIns="0" tIns="0" rIns="0" bIns="0" rtlCol="0" anchor="t">
              <a:spAutoFit/>
            </a:bodyPr>
            <a:lstStyle/>
            <a:p>
              <a:pPr marL="0" lvl="0" indent="0" algn="ctr">
                <a:lnSpc>
                  <a:spcPts val="9436"/>
                </a:lnSpc>
                <a:spcBef>
                  <a:spcPct val="0"/>
                </a:spcBef>
              </a:pPr>
              <a:r>
                <a:rPr lang="en-US" sz="9436" dirty="0">
                  <a:solidFill>
                    <a:srgbClr val="FFFFFF"/>
                  </a:solidFill>
                  <a:latin typeface="Cormorant Garamond Semi-Bold"/>
                  <a:ea typeface="Cormorant Garamond Semi-Bold"/>
                  <a:cs typeface="Cormorant Garamond Semi-Bold"/>
                  <a:sym typeface="Cormorant Garamond Semi-Bold"/>
                </a:rPr>
                <a:t>Thank You</a:t>
              </a:r>
            </a:p>
            <a:p>
              <a:pPr marL="0" lvl="0" indent="0" algn="ctr">
                <a:lnSpc>
                  <a:spcPts val="9436"/>
                </a:lnSpc>
                <a:spcBef>
                  <a:spcPct val="0"/>
                </a:spcBef>
              </a:pPr>
              <a:r>
                <a:rPr lang="en-US" sz="9436" dirty="0">
                  <a:solidFill>
                    <a:srgbClr val="FFFFFF"/>
                  </a:solidFill>
                  <a:latin typeface="Cormorant Garamond Semi-Bold"/>
                  <a:ea typeface="Cormorant Garamond Semi-Bold"/>
                  <a:cs typeface="Cormorant Garamond Semi-Bold"/>
                  <a:sym typeface="Cormorant Garamond Semi-Bold"/>
                </a:rPr>
                <a:t> Q&amp;A Session</a:t>
              </a:r>
              <a:endParaRPr lang="en-US" sz="9436" u="none" strike="noStrike" dirty="0">
                <a:solidFill>
                  <a:srgbClr val="FFFFFF"/>
                </a:solidFill>
                <a:latin typeface="Cormorant Garamond Semi-Bold"/>
                <a:ea typeface="Cormorant Garamond Semi-Bold"/>
                <a:cs typeface="Cormorant Garamond Semi-Bold"/>
                <a:sym typeface="Cormorant Garamond Semi-Bold"/>
              </a:endParaRPr>
            </a:p>
          </p:txBody>
        </p:sp>
        <p:sp>
          <p:nvSpPr>
            <p:cNvPr id="13" name="TextBox 13"/>
            <p:cNvSpPr txBox="1"/>
            <p:nvPr/>
          </p:nvSpPr>
          <p:spPr>
            <a:xfrm>
              <a:off x="0" y="4368018"/>
              <a:ext cx="12619059" cy="355177"/>
            </a:xfrm>
            <a:prstGeom prst="rect">
              <a:avLst/>
            </a:prstGeom>
          </p:spPr>
          <p:txBody>
            <a:bodyPr lIns="0" tIns="0" rIns="0" bIns="0" rtlCol="0" anchor="t">
              <a:spAutoFit/>
            </a:bodyPr>
            <a:lstStyle/>
            <a:p>
              <a:pPr marL="0" lvl="1" indent="0" algn="ctr">
                <a:lnSpc>
                  <a:spcPts val="2380"/>
                </a:lnSpc>
                <a:spcBef>
                  <a:spcPct val="0"/>
                </a:spcBef>
              </a:pPr>
              <a:r>
                <a:rPr lang="en-US" sz="1700" u="none" strike="noStrike" dirty="0">
                  <a:solidFill>
                    <a:srgbClr val="FFFFFF"/>
                  </a:solidFill>
                  <a:latin typeface="Nunito Light"/>
                  <a:ea typeface="Nunito Light"/>
                  <a:cs typeface="Nunito Light"/>
                  <a:sym typeface="Nunito Light"/>
                </a:rPr>
                <a:t>Thank you for listening.</a:t>
              </a:r>
            </a:p>
          </p:txBody>
        </p:sp>
      </p:gr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37238" y="0"/>
            <a:ext cx="891100" cy="10287000"/>
          </a:xfrm>
          <a:prstGeom prst="rect">
            <a:avLst/>
          </a:prstGeom>
          <a:solidFill>
            <a:srgbClr val="7E8489"/>
          </a:solidFill>
        </p:spPr>
      </p:sp>
      <p:sp>
        <p:nvSpPr>
          <p:cNvPr id="3" name="AutoShape 3"/>
          <p:cNvSpPr/>
          <p:nvPr/>
        </p:nvSpPr>
        <p:spPr>
          <a:xfrm>
            <a:off x="17396900" y="0"/>
            <a:ext cx="891100" cy="10287000"/>
          </a:xfrm>
          <a:prstGeom prst="rect">
            <a:avLst/>
          </a:prstGeom>
          <a:solidFill>
            <a:srgbClr val="D1BCB2"/>
          </a:solidFill>
        </p:spPr>
      </p:sp>
      <p:sp>
        <p:nvSpPr>
          <p:cNvPr id="4" name="TextBox 4"/>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02</a:t>
            </a:r>
          </a:p>
        </p:txBody>
      </p:sp>
      <p:grpSp>
        <p:nvGrpSpPr>
          <p:cNvPr id="5" name="Group 5"/>
          <p:cNvGrpSpPr/>
          <p:nvPr/>
        </p:nvGrpSpPr>
        <p:grpSpPr>
          <a:xfrm>
            <a:off x="17601838" y="285752"/>
            <a:ext cx="493447" cy="493447"/>
            <a:chOff x="0" y="0"/>
            <a:chExt cx="657929" cy="657929"/>
          </a:xfrm>
        </p:grpSpPr>
        <p:grpSp>
          <p:nvGrpSpPr>
            <p:cNvPr id="6" name="Group 6"/>
            <p:cNvGrpSpPr>
              <a:grpSpLocks noChangeAspect="1"/>
            </p:cNvGrpSpPr>
            <p:nvPr/>
          </p:nvGrpSpPr>
          <p:grpSpPr>
            <a:xfrm>
              <a:off x="0" y="0"/>
              <a:ext cx="657929" cy="657929"/>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0" y="0"/>
            <a:ext cx="17137238" cy="4597348"/>
            <a:chOff x="0" y="0"/>
            <a:chExt cx="22849651" cy="6129798"/>
          </a:xfrm>
        </p:grpSpPr>
        <p:pic>
          <p:nvPicPr>
            <p:cNvPr id="10" name="Picture 10"/>
            <p:cNvPicPr>
              <a:picLocks noChangeAspect="1"/>
            </p:cNvPicPr>
            <p:nvPr/>
          </p:nvPicPr>
          <p:blipFill>
            <a:blip r:embed="rId4"/>
            <a:srcRect t="29867" b="29867"/>
            <a:stretch>
              <a:fillRect/>
            </a:stretch>
          </p:blipFill>
          <p:spPr>
            <a:xfrm>
              <a:off x="0" y="0"/>
              <a:ext cx="22849651" cy="6129798"/>
            </a:xfrm>
            <a:prstGeom prst="rect">
              <a:avLst/>
            </a:prstGeom>
          </p:spPr>
        </p:pic>
      </p:grpSp>
      <p:grpSp>
        <p:nvGrpSpPr>
          <p:cNvPr id="11" name="Group 11"/>
          <p:cNvGrpSpPr/>
          <p:nvPr/>
        </p:nvGrpSpPr>
        <p:grpSpPr>
          <a:xfrm>
            <a:off x="0" y="0"/>
            <a:ext cx="17137238" cy="4597348"/>
            <a:chOff x="0" y="0"/>
            <a:chExt cx="22849651" cy="6129798"/>
          </a:xfrm>
        </p:grpSpPr>
        <p:sp>
          <p:nvSpPr>
            <p:cNvPr id="12" name="AutoShape 12"/>
            <p:cNvSpPr/>
            <p:nvPr/>
          </p:nvSpPr>
          <p:spPr>
            <a:xfrm>
              <a:off x="0" y="0"/>
              <a:ext cx="22849651" cy="6129798"/>
            </a:xfrm>
            <a:prstGeom prst="rect">
              <a:avLst/>
            </a:prstGeom>
            <a:solidFill>
              <a:srgbClr val="000000">
                <a:alpha val="13725"/>
              </a:srgbClr>
            </a:solidFill>
          </p:spPr>
        </p:sp>
      </p:grpSp>
      <p:sp>
        <p:nvSpPr>
          <p:cNvPr id="15" name="TextBox 15"/>
          <p:cNvSpPr txBox="1"/>
          <p:nvPr/>
        </p:nvSpPr>
        <p:spPr>
          <a:xfrm>
            <a:off x="812683" y="5397941"/>
            <a:ext cx="3966598" cy="406539"/>
          </a:xfrm>
          <a:prstGeom prst="rect">
            <a:avLst/>
          </a:prstGeom>
        </p:spPr>
        <p:txBody>
          <a:bodyPr lIns="0" tIns="0" rIns="0" bIns="0" rtlCol="0" anchor="t">
            <a:spAutoFit/>
          </a:bodyPr>
          <a:lstStyle/>
          <a:p>
            <a:pPr marL="0" lvl="0" indent="0" algn="l">
              <a:lnSpc>
                <a:spcPts val="3317"/>
              </a:lnSpc>
              <a:spcBef>
                <a:spcPct val="0"/>
              </a:spcBef>
            </a:pPr>
            <a:r>
              <a:rPr lang="en-US" sz="2369" u="none" strike="noStrike" dirty="0">
                <a:solidFill>
                  <a:srgbClr val="7E8489"/>
                </a:solidFill>
                <a:latin typeface="Nunito Sans Heavy"/>
                <a:ea typeface="Nunito Sans Heavy"/>
                <a:cs typeface="Nunito Sans Heavy"/>
                <a:sym typeface="Nunito Sans Heavy"/>
              </a:rPr>
              <a:t>Presented by:</a:t>
            </a:r>
          </a:p>
        </p:txBody>
      </p:sp>
      <p:sp>
        <p:nvSpPr>
          <p:cNvPr id="16" name="TextBox 16"/>
          <p:cNvSpPr txBox="1"/>
          <p:nvPr/>
        </p:nvSpPr>
        <p:spPr>
          <a:xfrm>
            <a:off x="2667000" y="5804480"/>
            <a:ext cx="8991600" cy="3758721"/>
          </a:xfrm>
          <a:prstGeom prst="rect">
            <a:avLst/>
          </a:prstGeom>
        </p:spPr>
        <p:txBody>
          <a:bodyPr wrap="square" lIns="0" tIns="0" rIns="0" bIns="0" rtlCol="0" anchor="t">
            <a:spAutoFit/>
          </a:bodyPr>
          <a:lstStyle/>
          <a:p>
            <a:r>
              <a:rPr lang="en-GB" sz="3200" b="0" dirty="0">
                <a:effectLst/>
                <a:latin typeface="Nunito Sans Heavy" panose="020B0604020202020204" charset="0"/>
              </a:rPr>
              <a:t>1. MERCY SILALI</a:t>
            </a:r>
          </a:p>
          <a:p>
            <a:r>
              <a:rPr lang="en-GB" sz="3200" b="0" dirty="0">
                <a:effectLst/>
                <a:latin typeface="Nunito Sans Heavy" panose="020B0604020202020204" charset="0"/>
              </a:rPr>
              <a:t>2. WAFULA SIMIYU</a:t>
            </a:r>
          </a:p>
          <a:p>
            <a:r>
              <a:rPr lang="en-GB" sz="3200" b="0" dirty="0">
                <a:effectLst/>
                <a:latin typeface="Nunito Sans Heavy" panose="020B0604020202020204" charset="0"/>
              </a:rPr>
              <a:t>3. JEFFREY KANYI</a:t>
            </a:r>
          </a:p>
          <a:p>
            <a:r>
              <a:rPr lang="en-GB" sz="3200" b="0" dirty="0">
                <a:effectLst/>
                <a:latin typeface="Nunito Sans Heavy" panose="020B0604020202020204" charset="0"/>
              </a:rPr>
              <a:t>4. MICHAEL ARITA</a:t>
            </a:r>
          </a:p>
          <a:p>
            <a:pPr marL="342900" indent="-342900">
              <a:buAutoNum type="arabicPeriod"/>
            </a:pPr>
            <a:endParaRPr lang="en-US" sz="1700" u="none" strike="noStrike" dirty="0">
              <a:latin typeface="Nunito Light"/>
              <a:ea typeface="Nunito Light"/>
              <a:cs typeface="Nunito Light"/>
              <a:sym typeface="Nunito Light"/>
            </a:endParaRPr>
          </a:p>
          <a:p>
            <a:pPr algn="l">
              <a:lnSpc>
                <a:spcPts val="2380"/>
              </a:lnSpc>
              <a:spcBef>
                <a:spcPct val="0"/>
              </a:spcBef>
            </a:pPr>
            <a:endParaRPr lang="en-US" sz="1700" dirty="0">
              <a:solidFill>
                <a:srgbClr val="474242"/>
              </a:solidFill>
              <a:latin typeface="Nunito Light"/>
              <a:ea typeface="Nunito Light"/>
              <a:cs typeface="Nunito Light"/>
              <a:sym typeface="Nunito Light"/>
            </a:endParaRPr>
          </a:p>
          <a:p>
            <a:pPr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a:p>
            <a:pPr algn="l">
              <a:lnSpc>
                <a:spcPts val="2380"/>
              </a:lnSpc>
              <a:spcBef>
                <a:spcPct val="0"/>
              </a:spcBef>
            </a:pPr>
            <a:endParaRPr lang="en-US" sz="1700" dirty="0">
              <a:solidFill>
                <a:srgbClr val="474242"/>
              </a:solidFill>
              <a:latin typeface="Nunito Light"/>
              <a:ea typeface="Nunito Light"/>
              <a:cs typeface="Nunito Light"/>
              <a:sym typeface="Nunito Light"/>
            </a:endParaRPr>
          </a:p>
          <a:p>
            <a:pPr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a:p>
            <a:pPr algn="l">
              <a:lnSpc>
                <a:spcPts val="2380"/>
              </a:lnSpc>
              <a:spcBef>
                <a:spcPct val="0"/>
              </a:spcBef>
            </a:pPr>
            <a:r>
              <a:rPr lang="en-US" sz="1700" u="none" strike="noStrike" dirty="0">
                <a:solidFill>
                  <a:srgbClr val="474242"/>
                </a:solidFill>
                <a:latin typeface="Nunito Light"/>
                <a:ea typeface="Nunito Light"/>
                <a:cs typeface="Nunito Light"/>
                <a:sym typeface="Nunito Light"/>
              </a:rPr>
              <a:t>.</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53802" y="24848"/>
            <a:ext cx="8092210" cy="10287000"/>
          </a:xfrm>
          <a:prstGeom prst="rect">
            <a:avLst/>
          </a:prstGeom>
          <a:solidFill>
            <a:srgbClr val="7E8489"/>
          </a:solidFill>
        </p:spPr>
        <p:txBody>
          <a:bodyPr/>
          <a:lstStyle/>
          <a:p>
            <a:endParaRPr lang="en-KE" dirty="0"/>
          </a:p>
        </p:txBody>
      </p:sp>
      <p:sp>
        <p:nvSpPr>
          <p:cNvPr id="3" name="AutoShape 3"/>
          <p:cNvSpPr/>
          <p:nvPr/>
        </p:nvSpPr>
        <p:spPr>
          <a:xfrm>
            <a:off x="17396900" y="0"/>
            <a:ext cx="891100" cy="10287000"/>
          </a:xfrm>
          <a:prstGeom prst="rect">
            <a:avLst/>
          </a:prstGeom>
          <a:solidFill>
            <a:srgbClr val="D1BCB2"/>
          </a:solidFill>
        </p:spPr>
      </p:sp>
      <p:sp>
        <p:nvSpPr>
          <p:cNvPr id="4" name="TextBox 4"/>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03</a:t>
            </a:r>
          </a:p>
        </p:txBody>
      </p:sp>
      <p:grpSp>
        <p:nvGrpSpPr>
          <p:cNvPr id="5" name="Group 5"/>
          <p:cNvGrpSpPr/>
          <p:nvPr/>
        </p:nvGrpSpPr>
        <p:grpSpPr>
          <a:xfrm>
            <a:off x="17601838" y="285752"/>
            <a:ext cx="493447" cy="493447"/>
            <a:chOff x="0" y="0"/>
            <a:chExt cx="657929" cy="657929"/>
          </a:xfrm>
        </p:grpSpPr>
        <p:grpSp>
          <p:nvGrpSpPr>
            <p:cNvPr id="6" name="Group 6"/>
            <p:cNvGrpSpPr>
              <a:grpSpLocks noChangeAspect="1"/>
            </p:cNvGrpSpPr>
            <p:nvPr/>
          </p:nvGrpSpPr>
          <p:grpSpPr>
            <a:xfrm>
              <a:off x="0" y="0"/>
              <a:ext cx="657929" cy="657929"/>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Freeform 9"/>
          <p:cNvSpPr/>
          <p:nvPr/>
        </p:nvSpPr>
        <p:spPr>
          <a:xfrm>
            <a:off x="0" y="0"/>
            <a:ext cx="9304691" cy="10287000"/>
          </a:xfrm>
          <a:custGeom>
            <a:avLst/>
            <a:gdLst/>
            <a:ahLst/>
            <a:cxnLst/>
            <a:rect l="l" t="t" r="r" b="b"/>
            <a:pathLst>
              <a:path w="9304691" h="10287000">
                <a:moveTo>
                  <a:pt x="0" y="0"/>
                </a:moveTo>
                <a:lnTo>
                  <a:pt x="9304691" y="0"/>
                </a:lnTo>
                <a:lnTo>
                  <a:pt x="9304691" y="10287000"/>
                </a:lnTo>
                <a:lnTo>
                  <a:pt x="0" y="10287000"/>
                </a:lnTo>
                <a:lnTo>
                  <a:pt x="0" y="0"/>
                </a:lnTo>
                <a:close/>
              </a:path>
            </a:pathLst>
          </a:custGeom>
          <a:blipFill>
            <a:blip r:embed="rId4"/>
            <a:stretch>
              <a:fillRect l="-25688" r="-21720"/>
            </a:stretch>
          </a:blipFill>
        </p:spPr>
      </p:sp>
      <p:sp>
        <p:nvSpPr>
          <p:cNvPr id="10" name="TextBox 10"/>
          <p:cNvSpPr txBox="1"/>
          <p:nvPr/>
        </p:nvSpPr>
        <p:spPr>
          <a:xfrm>
            <a:off x="9753600" y="530818"/>
            <a:ext cx="5334000" cy="1155701"/>
          </a:xfrm>
          <a:prstGeom prst="rect">
            <a:avLst/>
          </a:prstGeom>
        </p:spPr>
        <p:txBody>
          <a:bodyPr wrap="square" lIns="0" tIns="0" rIns="0" bIns="0" rtlCol="0" anchor="t">
            <a:spAutoFit/>
          </a:bodyPr>
          <a:lstStyle/>
          <a:p>
            <a:pPr marL="0" lvl="0" indent="0" algn="l">
              <a:lnSpc>
                <a:spcPts val="8745"/>
              </a:lnSpc>
              <a:spcBef>
                <a:spcPct val="0"/>
              </a:spcBef>
            </a:pPr>
            <a:r>
              <a:rPr lang="en-US" sz="8745" u="none" strike="noStrike" dirty="0">
                <a:solidFill>
                  <a:srgbClr val="FFFDFC"/>
                </a:solidFill>
                <a:latin typeface="Cormorant Garamond Semi-Bold"/>
                <a:ea typeface="Cormorant Garamond Semi-Bold"/>
                <a:cs typeface="Cormorant Garamond Semi-Bold"/>
                <a:sym typeface="Cormorant Garamond Semi-Bold"/>
              </a:rPr>
              <a:t>OUTLINE</a:t>
            </a:r>
          </a:p>
        </p:txBody>
      </p:sp>
      <p:sp>
        <p:nvSpPr>
          <p:cNvPr id="11" name="TextBox 11"/>
          <p:cNvSpPr txBox="1"/>
          <p:nvPr/>
        </p:nvSpPr>
        <p:spPr>
          <a:xfrm>
            <a:off x="9838956" y="1552341"/>
            <a:ext cx="4639044" cy="2757934"/>
          </a:xfrm>
          <a:prstGeom prst="rect">
            <a:avLst/>
          </a:prstGeom>
        </p:spPr>
        <p:txBody>
          <a:bodyPr wrap="square" lIns="0" tIns="0" rIns="0" bIns="0" rtlCol="0" anchor="t">
            <a:spAutoFit/>
          </a:bodyPr>
          <a:lstStyle/>
          <a:p>
            <a:pPr marL="342900" lvl="0" indent="-342900" algn="l">
              <a:lnSpc>
                <a:spcPts val="2710"/>
              </a:lnSpc>
              <a:spcBef>
                <a:spcPct val="0"/>
              </a:spcBef>
              <a:buFont typeface="Wingdings" panose="05000000000000000000" pitchFamily="2" charset="2"/>
              <a:buChar char="v"/>
            </a:pPr>
            <a:r>
              <a:rPr lang="en-US" sz="1936" dirty="0">
                <a:solidFill>
                  <a:srgbClr val="FFFDFC"/>
                </a:solidFill>
                <a:latin typeface="Nunito Sans Heavy"/>
                <a:ea typeface="Nunito Sans Heavy"/>
                <a:cs typeface="Nunito Sans Heavy"/>
                <a:sym typeface="Nunito Sans Heavy"/>
              </a:rPr>
              <a:t>INTRODUCTION</a:t>
            </a:r>
          </a:p>
          <a:p>
            <a:pPr marL="342900" lvl="0" indent="-342900" algn="l">
              <a:lnSpc>
                <a:spcPts val="2710"/>
              </a:lnSpc>
              <a:spcBef>
                <a:spcPct val="0"/>
              </a:spcBef>
              <a:buFont typeface="Wingdings" panose="05000000000000000000" pitchFamily="2" charset="2"/>
              <a:buChar char="v"/>
            </a:pPr>
            <a:r>
              <a:rPr lang="en-US" sz="1936" u="none" strike="noStrike" dirty="0">
                <a:solidFill>
                  <a:srgbClr val="FFFDFC"/>
                </a:solidFill>
                <a:latin typeface="Nunito Sans Heavy"/>
                <a:ea typeface="Nunito Sans Heavy"/>
                <a:cs typeface="Nunito Sans Heavy"/>
                <a:sym typeface="Nunito Sans Heavy"/>
              </a:rPr>
              <a:t>PROBLEM  STATEMENT</a:t>
            </a:r>
          </a:p>
          <a:p>
            <a:pPr marL="342900" lvl="0" indent="-342900" algn="l">
              <a:lnSpc>
                <a:spcPts val="2710"/>
              </a:lnSpc>
              <a:spcBef>
                <a:spcPct val="0"/>
              </a:spcBef>
              <a:buFont typeface="Wingdings" panose="05000000000000000000" pitchFamily="2" charset="2"/>
              <a:buChar char="v"/>
            </a:pPr>
            <a:r>
              <a:rPr lang="en-US" sz="1936" dirty="0">
                <a:solidFill>
                  <a:srgbClr val="FFFDFC"/>
                </a:solidFill>
                <a:latin typeface="Nunito Sans Heavy"/>
                <a:ea typeface="Nunito Sans Heavy"/>
                <a:cs typeface="Nunito Sans Heavy"/>
                <a:sym typeface="Nunito Sans Heavy"/>
              </a:rPr>
              <a:t>OBJECTIVE</a:t>
            </a:r>
          </a:p>
          <a:p>
            <a:pPr marL="342900" lvl="0" indent="-342900" algn="l">
              <a:lnSpc>
                <a:spcPts val="2710"/>
              </a:lnSpc>
              <a:spcBef>
                <a:spcPct val="0"/>
              </a:spcBef>
              <a:buFont typeface="Wingdings" panose="05000000000000000000" pitchFamily="2" charset="2"/>
              <a:buChar char="v"/>
            </a:pPr>
            <a:r>
              <a:rPr lang="en-US" sz="1936" u="none" strike="noStrike" dirty="0">
                <a:solidFill>
                  <a:srgbClr val="FFFDFC"/>
                </a:solidFill>
                <a:latin typeface="Nunito Sans Heavy"/>
                <a:ea typeface="Nunito Sans Heavy"/>
                <a:cs typeface="Nunito Sans Heavy"/>
                <a:sym typeface="Nunito Sans Heavy"/>
              </a:rPr>
              <a:t>DATA </a:t>
            </a:r>
            <a:r>
              <a:rPr lang="en-US" sz="1936" dirty="0">
                <a:solidFill>
                  <a:srgbClr val="FFFDFC"/>
                </a:solidFill>
                <a:latin typeface="Nunito Sans Heavy"/>
                <a:ea typeface="Nunito Sans Heavy"/>
                <a:cs typeface="Nunito Sans Heavy"/>
                <a:sym typeface="Nunito Sans Heavy"/>
              </a:rPr>
              <a:t>OVERVIEW</a:t>
            </a:r>
          </a:p>
          <a:p>
            <a:pPr marL="342900" lvl="0" indent="-342900" algn="l">
              <a:lnSpc>
                <a:spcPts val="2710"/>
              </a:lnSpc>
              <a:spcBef>
                <a:spcPct val="0"/>
              </a:spcBef>
              <a:buFont typeface="Wingdings" panose="05000000000000000000" pitchFamily="2" charset="2"/>
              <a:buChar char="v"/>
            </a:pPr>
            <a:r>
              <a:rPr lang="en-US" sz="1936" u="none" strike="noStrike" dirty="0">
                <a:solidFill>
                  <a:srgbClr val="FFFDFC"/>
                </a:solidFill>
                <a:latin typeface="Nunito Sans Heavy"/>
                <a:ea typeface="Nunito Sans Heavy"/>
                <a:cs typeface="Nunito Sans Heavy"/>
                <a:sym typeface="Nunito Sans Heavy"/>
              </a:rPr>
              <a:t>METHODOLOGY</a:t>
            </a:r>
          </a:p>
          <a:p>
            <a:pPr marL="342900" lvl="0" indent="-342900" algn="l">
              <a:lnSpc>
                <a:spcPts val="2710"/>
              </a:lnSpc>
              <a:spcBef>
                <a:spcPct val="0"/>
              </a:spcBef>
              <a:buFont typeface="Wingdings" panose="05000000000000000000" pitchFamily="2" charset="2"/>
              <a:buChar char="v"/>
            </a:pPr>
            <a:r>
              <a:rPr lang="en-US" sz="1936" dirty="0">
                <a:solidFill>
                  <a:srgbClr val="FFFDFC"/>
                </a:solidFill>
                <a:latin typeface="Nunito Sans Heavy"/>
                <a:ea typeface="Nunito Sans Heavy"/>
                <a:cs typeface="Nunito Sans Heavy"/>
                <a:sym typeface="Nunito Sans Heavy"/>
              </a:rPr>
              <a:t>RESULTS </a:t>
            </a:r>
          </a:p>
          <a:p>
            <a:pPr marL="342900" lvl="0" indent="-342900" algn="l">
              <a:lnSpc>
                <a:spcPts val="2710"/>
              </a:lnSpc>
              <a:spcBef>
                <a:spcPct val="0"/>
              </a:spcBef>
              <a:buFont typeface="Wingdings" panose="05000000000000000000" pitchFamily="2" charset="2"/>
              <a:buChar char="v"/>
            </a:pPr>
            <a:r>
              <a:rPr lang="en-US" sz="1936" u="none" strike="noStrike" dirty="0">
                <a:solidFill>
                  <a:srgbClr val="FFFDFC"/>
                </a:solidFill>
                <a:latin typeface="Nunito Sans Heavy"/>
                <a:ea typeface="Nunito Sans Heavy"/>
                <a:cs typeface="Nunito Sans Heavy"/>
                <a:sym typeface="Nunito Sans Heavy"/>
              </a:rPr>
              <a:t>CONCLUSION</a:t>
            </a:r>
          </a:p>
          <a:p>
            <a:pPr marL="342900" lvl="0" indent="-342900" algn="l">
              <a:lnSpc>
                <a:spcPts val="2710"/>
              </a:lnSpc>
              <a:spcBef>
                <a:spcPct val="0"/>
              </a:spcBef>
              <a:buFont typeface="Wingdings" panose="05000000000000000000" pitchFamily="2" charset="2"/>
              <a:buChar char="v"/>
            </a:pPr>
            <a:r>
              <a:rPr lang="en-US" sz="1936" dirty="0">
                <a:solidFill>
                  <a:srgbClr val="FFFDFC"/>
                </a:solidFill>
                <a:latin typeface="Nunito Sans Heavy"/>
                <a:ea typeface="Nunito Sans Heavy"/>
                <a:cs typeface="Nunito Sans Heavy"/>
                <a:sym typeface="Nunito Sans Heavy"/>
              </a:rPr>
              <a:t>RECOMMENDATIONS</a:t>
            </a:r>
            <a:endParaRPr lang="en-US" sz="1936" u="none" strike="noStrike" dirty="0">
              <a:solidFill>
                <a:srgbClr val="FFFDFC"/>
              </a:solidFill>
              <a:latin typeface="Nunito Sans Heavy"/>
              <a:ea typeface="Nunito Sans Heavy"/>
              <a:cs typeface="Nunito Sans Heavy"/>
              <a:sym typeface="Nunito Sans Heavy"/>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069235" y="0"/>
            <a:ext cx="5959104" cy="10287000"/>
          </a:xfrm>
          <a:prstGeom prst="rect">
            <a:avLst/>
          </a:prstGeom>
          <a:solidFill>
            <a:srgbClr val="7E8489"/>
          </a:solidFill>
        </p:spPr>
      </p:sp>
      <p:sp>
        <p:nvSpPr>
          <p:cNvPr id="3" name="AutoShape 3"/>
          <p:cNvSpPr/>
          <p:nvPr/>
        </p:nvSpPr>
        <p:spPr>
          <a:xfrm>
            <a:off x="17396900" y="0"/>
            <a:ext cx="891100" cy="10287000"/>
          </a:xfrm>
          <a:prstGeom prst="rect">
            <a:avLst/>
          </a:prstGeom>
          <a:solidFill>
            <a:srgbClr val="D1BCB2"/>
          </a:solidFill>
        </p:spPr>
      </p:sp>
      <p:grpSp>
        <p:nvGrpSpPr>
          <p:cNvPr id="4" name="Group 4"/>
          <p:cNvGrpSpPr/>
          <p:nvPr/>
        </p:nvGrpSpPr>
        <p:grpSpPr>
          <a:xfrm>
            <a:off x="17601838" y="285752"/>
            <a:ext cx="493447" cy="493447"/>
            <a:chOff x="0" y="0"/>
            <a:chExt cx="657929" cy="657929"/>
          </a:xfrm>
        </p:grpSpPr>
        <p:grpSp>
          <p:nvGrpSpPr>
            <p:cNvPr id="5" name="Group 5"/>
            <p:cNvGrpSpPr>
              <a:grpSpLocks noChangeAspect="1"/>
            </p:cNvGrpSpPr>
            <p:nvPr/>
          </p:nvGrpSpPr>
          <p:grpSpPr>
            <a:xfrm>
              <a:off x="0" y="0"/>
              <a:ext cx="657929" cy="657929"/>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7" name="Freeform 7"/>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0" y="0"/>
            <a:ext cx="12069235" cy="6886747"/>
          </a:xfrm>
          <a:custGeom>
            <a:avLst/>
            <a:gdLst/>
            <a:ahLst/>
            <a:cxnLst/>
            <a:rect l="l" t="t" r="r" b="b"/>
            <a:pathLst>
              <a:path w="12069235" h="6886747">
                <a:moveTo>
                  <a:pt x="0" y="0"/>
                </a:moveTo>
                <a:lnTo>
                  <a:pt x="12069235" y="0"/>
                </a:lnTo>
                <a:lnTo>
                  <a:pt x="12069235" y="6886747"/>
                </a:lnTo>
                <a:lnTo>
                  <a:pt x="0" y="6886747"/>
                </a:lnTo>
                <a:lnTo>
                  <a:pt x="0" y="0"/>
                </a:lnTo>
                <a:close/>
              </a:path>
            </a:pathLst>
          </a:custGeom>
          <a:blipFill>
            <a:blip r:embed="rId4"/>
            <a:stretch>
              <a:fillRect l="-4085" r="-4085"/>
            </a:stretch>
          </a:blipFill>
        </p:spPr>
      </p:sp>
      <p:sp>
        <p:nvSpPr>
          <p:cNvPr id="9" name="TextBox 9"/>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04</a:t>
            </a:r>
          </a:p>
        </p:txBody>
      </p:sp>
      <p:sp>
        <p:nvSpPr>
          <p:cNvPr id="10" name="TextBox 10"/>
          <p:cNvSpPr txBox="1"/>
          <p:nvPr/>
        </p:nvSpPr>
        <p:spPr>
          <a:xfrm>
            <a:off x="1028700" y="8102704"/>
            <a:ext cx="9483499" cy="1155596"/>
          </a:xfrm>
          <a:prstGeom prst="rect">
            <a:avLst/>
          </a:prstGeom>
        </p:spPr>
        <p:txBody>
          <a:bodyPr lIns="0" tIns="0" rIns="0" bIns="0" rtlCol="0" anchor="t">
            <a:spAutoFit/>
          </a:bodyPr>
          <a:lstStyle/>
          <a:p>
            <a:pPr marL="0" lvl="0" indent="0" algn="l">
              <a:lnSpc>
                <a:spcPts val="8745"/>
              </a:lnSpc>
              <a:spcBef>
                <a:spcPct val="0"/>
              </a:spcBef>
            </a:pPr>
            <a:r>
              <a:rPr lang="en-US" sz="8745" u="none" strike="noStrike">
                <a:solidFill>
                  <a:srgbClr val="7E8489"/>
                </a:solidFill>
                <a:latin typeface="Cormorant Garamond Semi-Bold"/>
                <a:ea typeface="Cormorant Garamond Semi-Bold"/>
                <a:cs typeface="Cormorant Garamond Semi-Bold"/>
                <a:sym typeface="Cormorant Garamond Semi-Bold"/>
              </a:rPr>
              <a:t>Quick Reminders</a:t>
            </a:r>
          </a:p>
        </p:txBody>
      </p:sp>
      <p:sp>
        <p:nvSpPr>
          <p:cNvPr id="11" name="TextBox 11"/>
          <p:cNvSpPr txBox="1"/>
          <p:nvPr/>
        </p:nvSpPr>
        <p:spPr>
          <a:xfrm>
            <a:off x="13023595" y="2154901"/>
            <a:ext cx="3409422" cy="1219565"/>
          </a:xfrm>
          <a:prstGeom prst="rect">
            <a:avLst/>
          </a:prstGeom>
        </p:spPr>
        <p:txBody>
          <a:bodyPr lIns="0" tIns="0" rIns="0" bIns="0" rtlCol="0" anchor="t">
            <a:spAutoFit/>
          </a:bodyPr>
          <a:lstStyle/>
          <a:p>
            <a:pPr marL="0" lvl="1" indent="0" algn="l">
              <a:lnSpc>
                <a:spcPts val="2380"/>
              </a:lnSpc>
              <a:spcBef>
                <a:spcPct val="0"/>
              </a:spcBef>
            </a:pPr>
            <a:r>
              <a:rPr lang="en-US" sz="1700" dirty="0">
                <a:solidFill>
                  <a:srgbClr val="FFFFFF"/>
                </a:solidFill>
                <a:latin typeface="Nunito Light"/>
                <a:ea typeface="Nunito Light"/>
                <a:cs typeface="Nunito Light"/>
                <a:sym typeface="Nunito Light"/>
              </a:rPr>
              <a:t>Our Project focuses on use of </a:t>
            </a:r>
            <a:r>
              <a:rPr lang="en-GB" sz="1700" dirty="0">
                <a:solidFill>
                  <a:srgbClr val="FFFFFF"/>
                </a:solidFill>
                <a:latin typeface="Nunito Light"/>
                <a:ea typeface="Nunito Light"/>
                <a:cs typeface="Nunito Light"/>
                <a:sym typeface="Nunito Light"/>
              </a:rPr>
              <a:t>use regression modelling to analyse house sales in a northwestern county.</a:t>
            </a:r>
            <a:r>
              <a:rPr lang="en-US" sz="1700" u="none" strike="noStrike" dirty="0">
                <a:solidFill>
                  <a:srgbClr val="FFFFFF"/>
                </a:solidFill>
                <a:latin typeface="Nunito Light"/>
                <a:ea typeface="Nunito Light"/>
                <a:cs typeface="Nunito Light"/>
                <a:sym typeface="Nunito Light"/>
              </a:rPr>
              <a:t> (Kings County: 2014-2015)</a:t>
            </a:r>
          </a:p>
        </p:txBody>
      </p:sp>
      <p:sp>
        <p:nvSpPr>
          <p:cNvPr id="12" name="TextBox 12"/>
          <p:cNvSpPr txBox="1"/>
          <p:nvPr/>
        </p:nvSpPr>
        <p:spPr>
          <a:xfrm>
            <a:off x="13023595" y="703926"/>
            <a:ext cx="3409422" cy="1470026"/>
          </a:xfrm>
          <a:prstGeom prst="rect">
            <a:avLst/>
          </a:prstGeom>
        </p:spPr>
        <p:txBody>
          <a:bodyPr lIns="0" tIns="0" rIns="0" bIns="0" rtlCol="0" anchor="t">
            <a:spAutoFit/>
          </a:bodyPr>
          <a:lstStyle/>
          <a:p>
            <a:pPr marL="0" lvl="0" indent="0" algn="l">
              <a:lnSpc>
                <a:spcPts val="11000"/>
              </a:lnSpc>
              <a:spcBef>
                <a:spcPct val="0"/>
              </a:spcBef>
            </a:pPr>
            <a:r>
              <a:rPr lang="en-US" sz="11000" u="none" strike="noStrike">
                <a:solidFill>
                  <a:srgbClr val="FFFFFF"/>
                </a:solidFill>
                <a:latin typeface="Cormorant Garamond Semi-Bold"/>
                <a:ea typeface="Cormorant Garamond Semi-Bold"/>
                <a:cs typeface="Cormorant Garamond Semi-Bold"/>
                <a:sym typeface="Cormorant Garamond Semi-Bold"/>
              </a:rPr>
              <a:t>01</a:t>
            </a:r>
          </a:p>
        </p:txBody>
      </p:sp>
      <p:sp>
        <p:nvSpPr>
          <p:cNvPr id="13" name="TextBox 13"/>
          <p:cNvSpPr txBox="1"/>
          <p:nvPr/>
        </p:nvSpPr>
        <p:spPr>
          <a:xfrm>
            <a:off x="13023595" y="3626023"/>
            <a:ext cx="3409422" cy="1470026"/>
          </a:xfrm>
          <a:prstGeom prst="rect">
            <a:avLst/>
          </a:prstGeom>
        </p:spPr>
        <p:txBody>
          <a:bodyPr lIns="0" tIns="0" rIns="0" bIns="0" rtlCol="0" anchor="t">
            <a:spAutoFit/>
          </a:bodyPr>
          <a:lstStyle/>
          <a:p>
            <a:pPr marL="0" lvl="0" indent="0" algn="l">
              <a:lnSpc>
                <a:spcPts val="11000"/>
              </a:lnSpc>
              <a:spcBef>
                <a:spcPct val="0"/>
              </a:spcBef>
            </a:pPr>
            <a:r>
              <a:rPr lang="en-US" sz="11000" u="none" strike="noStrike">
                <a:solidFill>
                  <a:srgbClr val="FFFFFF"/>
                </a:solidFill>
                <a:latin typeface="Cormorant Garamond Semi-Bold"/>
                <a:ea typeface="Cormorant Garamond Semi-Bold"/>
                <a:cs typeface="Cormorant Garamond Semi-Bold"/>
                <a:sym typeface="Cormorant Garamond Semi-Bold"/>
              </a:rPr>
              <a:t>02</a:t>
            </a:r>
          </a:p>
        </p:txBody>
      </p:sp>
      <p:sp>
        <p:nvSpPr>
          <p:cNvPr id="14" name="TextBox 14"/>
          <p:cNvSpPr txBox="1"/>
          <p:nvPr/>
        </p:nvSpPr>
        <p:spPr>
          <a:xfrm>
            <a:off x="13023595" y="5076998"/>
            <a:ext cx="3409422" cy="604012"/>
          </a:xfrm>
          <a:prstGeom prst="rect">
            <a:avLst/>
          </a:prstGeom>
        </p:spPr>
        <p:txBody>
          <a:bodyPr lIns="0" tIns="0" rIns="0" bIns="0" rtlCol="0" anchor="t">
            <a:spAutoFit/>
          </a:bodyPr>
          <a:lstStyle/>
          <a:p>
            <a:pPr marL="0" lvl="1" indent="0" algn="l">
              <a:lnSpc>
                <a:spcPts val="2380"/>
              </a:lnSpc>
              <a:spcBef>
                <a:spcPct val="0"/>
              </a:spcBef>
            </a:pPr>
            <a:r>
              <a:rPr lang="en-US" sz="1700" u="none" strike="noStrike" dirty="0">
                <a:solidFill>
                  <a:srgbClr val="FFFFFF"/>
                </a:solidFill>
                <a:latin typeface="Nunito Light"/>
                <a:ea typeface="Nunito Light"/>
                <a:cs typeface="Nunito Light"/>
                <a:sym typeface="Nunito Light"/>
              </a:rPr>
              <a:t>This presentation will take around </a:t>
            </a:r>
            <a:r>
              <a:rPr lang="en-US" sz="1700" dirty="0">
                <a:solidFill>
                  <a:srgbClr val="FFFFFF"/>
                </a:solidFill>
                <a:latin typeface="Nunito Light"/>
                <a:ea typeface="Nunito Light"/>
                <a:cs typeface="Nunito Light"/>
                <a:sym typeface="Nunito Light"/>
              </a:rPr>
              <a:t>5 </a:t>
            </a:r>
            <a:r>
              <a:rPr lang="en-US" sz="1700" u="none" strike="noStrike" dirty="0">
                <a:solidFill>
                  <a:srgbClr val="FFFFFF"/>
                </a:solidFill>
                <a:latin typeface="Nunito Light"/>
                <a:ea typeface="Nunito Light"/>
                <a:cs typeface="Nunito Light"/>
                <a:sym typeface="Nunito Light"/>
              </a:rPr>
              <a:t>minutes.</a:t>
            </a:r>
          </a:p>
        </p:txBody>
      </p:sp>
      <p:sp>
        <p:nvSpPr>
          <p:cNvPr id="15" name="TextBox 15"/>
          <p:cNvSpPr txBox="1"/>
          <p:nvPr/>
        </p:nvSpPr>
        <p:spPr>
          <a:xfrm>
            <a:off x="13023595" y="6862444"/>
            <a:ext cx="3409422" cy="1470026"/>
          </a:xfrm>
          <a:prstGeom prst="rect">
            <a:avLst/>
          </a:prstGeom>
        </p:spPr>
        <p:txBody>
          <a:bodyPr lIns="0" tIns="0" rIns="0" bIns="0" rtlCol="0" anchor="t">
            <a:spAutoFit/>
          </a:bodyPr>
          <a:lstStyle/>
          <a:p>
            <a:pPr marL="0" lvl="0" indent="0" algn="l">
              <a:lnSpc>
                <a:spcPts val="11000"/>
              </a:lnSpc>
              <a:spcBef>
                <a:spcPct val="0"/>
              </a:spcBef>
            </a:pPr>
            <a:r>
              <a:rPr lang="en-US" sz="11000" u="none" strike="noStrike">
                <a:solidFill>
                  <a:srgbClr val="FFFFFF"/>
                </a:solidFill>
                <a:latin typeface="Cormorant Garamond Semi-Bold"/>
                <a:ea typeface="Cormorant Garamond Semi-Bold"/>
                <a:cs typeface="Cormorant Garamond Semi-Bold"/>
                <a:sym typeface="Cormorant Garamond Semi-Bold"/>
              </a:rPr>
              <a:t>03</a:t>
            </a:r>
          </a:p>
        </p:txBody>
      </p:sp>
      <p:sp>
        <p:nvSpPr>
          <p:cNvPr id="16" name="TextBox 16"/>
          <p:cNvSpPr txBox="1"/>
          <p:nvPr/>
        </p:nvSpPr>
        <p:spPr>
          <a:xfrm>
            <a:off x="13027586" y="8396605"/>
            <a:ext cx="3409422" cy="911788"/>
          </a:xfrm>
          <a:prstGeom prst="rect">
            <a:avLst/>
          </a:prstGeom>
        </p:spPr>
        <p:txBody>
          <a:bodyPr lIns="0" tIns="0" rIns="0" bIns="0" rtlCol="0" anchor="t">
            <a:spAutoFit/>
          </a:bodyPr>
          <a:lstStyle/>
          <a:p>
            <a:pPr marL="0" lvl="1" indent="0" algn="l">
              <a:lnSpc>
                <a:spcPts val="2380"/>
              </a:lnSpc>
              <a:spcBef>
                <a:spcPct val="0"/>
              </a:spcBef>
            </a:pPr>
            <a:r>
              <a:rPr lang="en-US" sz="1700" u="none" strike="noStrike" dirty="0">
                <a:solidFill>
                  <a:srgbClr val="FFFFFF"/>
                </a:solidFill>
                <a:latin typeface="Nunito Light"/>
                <a:ea typeface="Nunito Light"/>
                <a:cs typeface="Nunito Light"/>
                <a:sym typeface="Nunito Light"/>
              </a:rPr>
              <a:t>Feel free to ask questions during the Q&amp;A session that follows the presentation.</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37238" y="0"/>
            <a:ext cx="891100" cy="10287000"/>
          </a:xfrm>
          <a:prstGeom prst="rect">
            <a:avLst/>
          </a:prstGeom>
          <a:solidFill>
            <a:srgbClr val="7E8489"/>
          </a:solidFill>
        </p:spPr>
      </p:sp>
      <p:sp>
        <p:nvSpPr>
          <p:cNvPr id="3" name="AutoShape 3"/>
          <p:cNvSpPr/>
          <p:nvPr/>
        </p:nvSpPr>
        <p:spPr>
          <a:xfrm>
            <a:off x="17396900" y="0"/>
            <a:ext cx="891100" cy="10287000"/>
          </a:xfrm>
          <a:prstGeom prst="rect">
            <a:avLst/>
          </a:prstGeom>
          <a:solidFill>
            <a:srgbClr val="D1BCB2"/>
          </a:solidFill>
        </p:spPr>
      </p:sp>
      <p:sp>
        <p:nvSpPr>
          <p:cNvPr id="4" name="AutoShape 4"/>
          <p:cNvSpPr/>
          <p:nvPr/>
        </p:nvSpPr>
        <p:spPr>
          <a:xfrm>
            <a:off x="1" y="-38100"/>
            <a:ext cx="11605538" cy="10287000"/>
          </a:xfrm>
          <a:prstGeom prst="rect">
            <a:avLst/>
          </a:prstGeom>
          <a:solidFill>
            <a:srgbClr val="7E8489"/>
          </a:solidFill>
        </p:spPr>
        <p:txBody>
          <a:bodyPr/>
          <a:lstStyle/>
          <a:p>
            <a:endParaRPr lang="en-KE" dirty="0"/>
          </a:p>
        </p:txBody>
      </p:sp>
      <p:sp>
        <p:nvSpPr>
          <p:cNvPr id="5" name="TextBox 5"/>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05</a:t>
            </a:r>
          </a:p>
        </p:txBody>
      </p:sp>
      <p:grpSp>
        <p:nvGrpSpPr>
          <p:cNvPr id="6" name="Group 6"/>
          <p:cNvGrpSpPr/>
          <p:nvPr/>
        </p:nvGrpSpPr>
        <p:grpSpPr>
          <a:xfrm>
            <a:off x="17601838" y="285752"/>
            <a:ext cx="493447" cy="493447"/>
            <a:chOff x="0" y="0"/>
            <a:chExt cx="657929" cy="657929"/>
          </a:xfrm>
        </p:grpSpPr>
        <p:grpSp>
          <p:nvGrpSpPr>
            <p:cNvPr id="7" name="Group 7"/>
            <p:cNvGrpSpPr>
              <a:grpSpLocks noChangeAspect="1"/>
            </p:cNvGrpSpPr>
            <p:nvPr/>
          </p:nvGrpSpPr>
          <p:grpSpPr>
            <a:xfrm>
              <a:off x="0" y="0"/>
              <a:ext cx="657929" cy="657929"/>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9" name="Freeform 9"/>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TextBox 12"/>
          <p:cNvSpPr txBox="1"/>
          <p:nvPr/>
        </p:nvSpPr>
        <p:spPr>
          <a:xfrm>
            <a:off x="228600" y="280782"/>
            <a:ext cx="8716644" cy="1055610"/>
          </a:xfrm>
          <a:prstGeom prst="rect">
            <a:avLst/>
          </a:prstGeom>
        </p:spPr>
        <p:txBody>
          <a:bodyPr wrap="square" lIns="0" tIns="0" rIns="0" bIns="0" rtlCol="0" anchor="t">
            <a:spAutoFit/>
          </a:bodyPr>
          <a:lstStyle/>
          <a:p>
            <a:pPr marL="0" lvl="0" indent="0" algn="l">
              <a:lnSpc>
                <a:spcPts val="8745"/>
              </a:lnSpc>
              <a:spcBef>
                <a:spcPct val="0"/>
              </a:spcBef>
            </a:pPr>
            <a:r>
              <a:rPr lang="en-US" sz="6000" u="none" strike="noStrike" dirty="0">
                <a:solidFill>
                  <a:srgbClr val="FFFFFF"/>
                </a:solidFill>
                <a:latin typeface="Cormorant Garamond Semi-Bold"/>
                <a:ea typeface="Cormorant Garamond Semi-Bold"/>
                <a:cs typeface="Cormorant Garamond Semi-Bold"/>
                <a:sym typeface="Cormorant Garamond Semi-Bold"/>
              </a:rPr>
              <a:t>INTRODUCTION</a:t>
            </a:r>
          </a:p>
        </p:txBody>
      </p:sp>
      <p:sp>
        <p:nvSpPr>
          <p:cNvPr id="13" name="TextBox 13"/>
          <p:cNvSpPr txBox="1"/>
          <p:nvPr/>
        </p:nvSpPr>
        <p:spPr>
          <a:xfrm>
            <a:off x="196298" y="1280625"/>
            <a:ext cx="8139012" cy="2142894"/>
          </a:xfrm>
          <a:prstGeom prst="rect">
            <a:avLst/>
          </a:prstGeom>
        </p:spPr>
        <p:txBody>
          <a:bodyPr wrap="square" lIns="0" tIns="0" rIns="0" bIns="0" rtlCol="0" anchor="t">
            <a:spAutoFit/>
          </a:bodyPr>
          <a:lstStyle/>
          <a:p>
            <a:pPr marL="0" lvl="1" indent="0" algn="l">
              <a:lnSpc>
                <a:spcPts val="2380"/>
              </a:lnSpc>
              <a:spcBef>
                <a:spcPct val="0"/>
              </a:spcBef>
            </a:pPr>
            <a:r>
              <a:rPr lang="en-US" sz="1700" dirty="0">
                <a:solidFill>
                  <a:srgbClr val="FFFFFF"/>
                </a:solidFill>
                <a:latin typeface="Nunito Light"/>
                <a:ea typeface="Nunito Light"/>
                <a:cs typeface="Nunito Light"/>
                <a:sym typeface="Nunito Light"/>
              </a:rPr>
              <a:t>Housing is a major issue that seems to increase with the ever growing population. People not only search for secure but comfortable housing with various factors to consider to ensure proper living. However, prices in the housing sector fluctuate over time, being influenced by various factors such as size, location, number of bedrooms, year of renovation, grade, and number of flows, just to mention a few. Having  the ability to predict the prices of houses basing on various factors can be vital to real estate agencies and other stakeholders in the real estate industry.</a:t>
            </a:r>
            <a:endParaRPr lang="en-US" sz="1700" u="none" strike="noStrike" dirty="0">
              <a:solidFill>
                <a:srgbClr val="FFFFFF"/>
              </a:solidFill>
              <a:latin typeface="Nunito Light"/>
              <a:ea typeface="Nunito Light"/>
              <a:cs typeface="Nunito Light"/>
              <a:sym typeface="Nunito Light"/>
            </a:endParaRPr>
          </a:p>
        </p:txBody>
      </p:sp>
      <p:sp>
        <p:nvSpPr>
          <p:cNvPr id="14" name="TextBox 13">
            <a:extLst>
              <a:ext uri="{FF2B5EF4-FFF2-40B4-BE49-F238E27FC236}">
                <a16:creationId xmlns:a16="http://schemas.microsoft.com/office/drawing/2014/main" id="{B19E327B-5292-5DA4-0B41-C385DF3AE45D}"/>
              </a:ext>
            </a:extLst>
          </p:cNvPr>
          <p:cNvSpPr txBox="1"/>
          <p:nvPr/>
        </p:nvSpPr>
        <p:spPr>
          <a:xfrm>
            <a:off x="191669" y="4778555"/>
            <a:ext cx="8139012" cy="911788"/>
          </a:xfrm>
          <a:prstGeom prst="rect">
            <a:avLst/>
          </a:prstGeom>
        </p:spPr>
        <p:txBody>
          <a:bodyPr wrap="square" lIns="0" tIns="0" rIns="0" bIns="0" rtlCol="0" anchor="t">
            <a:spAutoFit/>
          </a:bodyPr>
          <a:lstStyle/>
          <a:p>
            <a:pPr marL="0" lvl="1" indent="0">
              <a:lnSpc>
                <a:spcPts val="2380"/>
              </a:lnSpc>
              <a:spcBef>
                <a:spcPct val="0"/>
              </a:spcBef>
            </a:pPr>
            <a:r>
              <a:rPr lang="en-GB" sz="1700" dirty="0">
                <a:solidFill>
                  <a:srgbClr val="FFFFFF"/>
                </a:solidFill>
                <a:latin typeface="Nunito Light"/>
                <a:ea typeface="Nunito Light"/>
                <a:cs typeface="Nunito Light"/>
                <a:sym typeface="Nunito Light"/>
              </a:rPr>
              <a:t>House prices are influenced by multiple factors, making it challenging to predict prices accurately.</a:t>
            </a:r>
          </a:p>
          <a:p>
            <a:pPr marL="0" lvl="1" indent="0">
              <a:lnSpc>
                <a:spcPts val="2380"/>
              </a:lnSpc>
              <a:spcBef>
                <a:spcPct val="0"/>
              </a:spcBef>
            </a:pPr>
            <a:r>
              <a:rPr lang="en-GB" sz="1700" u="none" strike="noStrike" dirty="0">
                <a:solidFill>
                  <a:srgbClr val="FFFFFF"/>
                </a:solidFill>
                <a:latin typeface="Nunito Light"/>
                <a:ea typeface="Nunito Light"/>
                <a:cs typeface="Nunito Light"/>
                <a:sym typeface="Nunito Light"/>
              </a:rPr>
              <a:t>Accurate predictions can assist in better pricing strategies and investment decisions.</a:t>
            </a:r>
            <a:endParaRPr lang="en-US" sz="1700" u="none" strike="noStrike" dirty="0">
              <a:solidFill>
                <a:srgbClr val="FFFFFF"/>
              </a:solidFill>
              <a:latin typeface="Nunito Light"/>
              <a:ea typeface="Nunito Light"/>
              <a:cs typeface="Nunito Light"/>
              <a:sym typeface="Nunito Light"/>
            </a:endParaRPr>
          </a:p>
        </p:txBody>
      </p:sp>
      <p:sp>
        <p:nvSpPr>
          <p:cNvPr id="15" name="TextBox 12">
            <a:extLst>
              <a:ext uri="{FF2B5EF4-FFF2-40B4-BE49-F238E27FC236}">
                <a16:creationId xmlns:a16="http://schemas.microsoft.com/office/drawing/2014/main" id="{52A8BAF2-CEA6-B57E-4943-70CF4B6B72A9}"/>
              </a:ext>
            </a:extLst>
          </p:cNvPr>
          <p:cNvSpPr txBox="1"/>
          <p:nvPr/>
        </p:nvSpPr>
        <p:spPr>
          <a:xfrm>
            <a:off x="187760" y="3477213"/>
            <a:ext cx="8716644" cy="1055610"/>
          </a:xfrm>
          <a:prstGeom prst="rect">
            <a:avLst/>
          </a:prstGeom>
        </p:spPr>
        <p:txBody>
          <a:bodyPr wrap="square" lIns="0" tIns="0" rIns="0" bIns="0" rtlCol="0" anchor="t">
            <a:spAutoFit/>
          </a:bodyPr>
          <a:lstStyle/>
          <a:p>
            <a:pPr marL="0" lvl="0" indent="0" algn="l">
              <a:lnSpc>
                <a:spcPts val="8745"/>
              </a:lnSpc>
              <a:spcBef>
                <a:spcPct val="0"/>
              </a:spcBef>
            </a:pPr>
            <a:r>
              <a:rPr lang="en-US" sz="6000" dirty="0">
                <a:solidFill>
                  <a:srgbClr val="FFFFFF"/>
                </a:solidFill>
                <a:latin typeface="Cormorant Garamond Semi-Bold"/>
                <a:ea typeface="Cormorant Garamond Semi-Bold"/>
                <a:cs typeface="Cormorant Garamond Semi-Bold"/>
                <a:sym typeface="Cormorant Garamond Semi-Bold"/>
              </a:rPr>
              <a:t>PROBLEM STATEMENT</a:t>
            </a:r>
            <a:endParaRPr lang="en-US" sz="6000" u="none" strike="noStrike" dirty="0">
              <a:solidFill>
                <a:srgbClr val="FFFFFF"/>
              </a:solidFill>
              <a:latin typeface="Cormorant Garamond Semi-Bold"/>
              <a:ea typeface="Cormorant Garamond Semi-Bold"/>
              <a:cs typeface="Cormorant Garamond Semi-Bold"/>
              <a:sym typeface="Cormorant Garamond Semi-Bold"/>
            </a:endParaRPr>
          </a:p>
        </p:txBody>
      </p:sp>
      <p:sp>
        <p:nvSpPr>
          <p:cNvPr id="18" name="TextBox 12">
            <a:extLst>
              <a:ext uri="{FF2B5EF4-FFF2-40B4-BE49-F238E27FC236}">
                <a16:creationId xmlns:a16="http://schemas.microsoft.com/office/drawing/2014/main" id="{4EB1218D-4E74-2D28-C758-89B9369351C5}"/>
              </a:ext>
            </a:extLst>
          </p:cNvPr>
          <p:cNvSpPr txBox="1"/>
          <p:nvPr/>
        </p:nvSpPr>
        <p:spPr>
          <a:xfrm>
            <a:off x="139669" y="5754177"/>
            <a:ext cx="8716644" cy="1055610"/>
          </a:xfrm>
          <a:prstGeom prst="rect">
            <a:avLst/>
          </a:prstGeom>
        </p:spPr>
        <p:txBody>
          <a:bodyPr wrap="square" lIns="0" tIns="0" rIns="0" bIns="0" rtlCol="0" anchor="t">
            <a:spAutoFit/>
          </a:bodyPr>
          <a:lstStyle/>
          <a:p>
            <a:pPr marL="0" lvl="0" indent="0" algn="l">
              <a:lnSpc>
                <a:spcPts val="8745"/>
              </a:lnSpc>
              <a:spcBef>
                <a:spcPct val="0"/>
              </a:spcBef>
            </a:pPr>
            <a:r>
              <a:rPr lang="en-US" sz="6000" u="none" strike="noStrike" dirty="0">
                <a:solidFill>
                  <a:srgbClr val="FFFFFF"/>
                </a:solidFill>
                <a:latin typeface="Cormorant Garamond Semi-Bold"/>
                <a:ea typeface="Cormorant Garamond Semi-Bold"/>
                <a:cs typeface="Cormorant Garamond Semi-Bold"/>
                <a:sym typeface="Cormorant Garamond Semi-Bold"/>
              </a:rPr>
              <a:t>OBJECTIVE</a:t>
            </a:r>
          </a:p>
        </p:txBody>
      </p:sp>
      <p:sp>
        <p:nvSpPr>
          <p:cNvPr id="19" name="TextBox 18">
            <a:extLst>
              <a:ext uri="{FF2B5EF4-FFF2-40B4-BE49-F238E27FC236}">
                <a16:creationId xmlns:a16="http://schemas.microsoft.com/office/drawing/2014/main" id="{985B775E-E536-877B-7171-9EBB393E777D}"/>
              </a:ext>
            </a:extLst>
          </p:cNvPr>
          <p:cNvSpPr txBox="1"/>
          <p:nvPr/>
        </p:nvSpPr>
        <p:spPr>
          <a:xfrm>
            <a:off x="177821" y="6871964"/>
            <a:ext cx="8139012" cy="2450671"/>
          </a:xfrm>
          <a:prstGeom prst="rect">
            <a:avLst/>
          </a:prstGeom>
        </p:spPr>
        <p:txBody>
          <a:bodyPr wrap="square" lIns="0" tIns="0" rIns="0" bIns="0" rtlCol="0" anchor="t">
            <a:spAutoFit/>
          </a:bodyPr>
          <a:lstStyle/>
          <a:p>
            <a:pPr marL="0" lvl="1" indent="0">
              <a:lnSpc>
                <a:spcPts val="2380"/>
              </a:lnSpc>
              <a:spcBef>
                <a:spcPct val="0"/>
              </a:spcBef>
            </a:pPr>
            <a:r>
              <a:rPr lang="en-GB" sz="1700" u="none" strike="noStrike" dirty="0">
                <a:solidFill>
                  <a:srgbClr val="FFFFFF"/>
                </a:solidFill>
                <a:latin typeface="Nunito Light"/>
                <a:ea typeface="Nunito Light"/>
                <a:cs typeface="Nunito Light"/>
                <a:sym typeface="Nunito Light"/>
              </a:rPr>
              <a:t>To understand the factors influencing house prices in King County and create a tool to predict these prices.</a:t>
            </a:r>
          </a:p>
          <a:p>
            <a:pPr marL="0" lvl="1" indent="0">
              <a:lnSpc>
                <a:spcPts val="2380"/>
              </a:lnSpc>
              <a:spcBef>
                <a:spcPct val="0"/>
              </a:spcBef>
            </a:pPr>
            <a:r>
              <a:rPr lang="en-GB" sz="1700" u="none" strike="noStrike" dirty="0">
                <a:solidFill>
                  <a:srgbClr val="FFFFFF"/>
                </a:solidFill>
                <a:latin typeface="Nunito Light"/>
                <a:ea typeface="Nunito Light"/>
                <a:cs typeface="Nunito Light"/>
                <a:sym typeface="Nunito Light"/>
              </a:rPr>
              <a:t>The project aims to analyse King County House Sales between the year of 2014 and 2015. The analysis is to investigate how different factors such as the size of the house, the condition, the grade and other factors affect the house prices. </a:t>
            </a:r>
          </a:p>
          <a:p>
            <a:pPr marL="0" lvl="1" indent="0">
              <a:lnSpc>
                <a:spcPts val="2380"/>
              </a:lnSpc>
              <a:spcBef>
                <a:spcPct val="0"/>
              </a:spcBef>
            </a:pPr>
            <a:r>
              <a:rPr lang="en-GB" sz="1700" u="none" strike="noStrike" dirty="0">
                <a:solidFill>
                  <a:srgbClr val="FFFFFF"/>
                </a:solidFill>
                <a:latin typeface="Nunito Light"/>
                <a:ea typeface="Nunito Light"/>
                <a:cs typeface="Nunito Light"/>
                <a:sym typeface="Nunito Light"/>
              </a:rPr>
              <a:t>By building a regression model, we aim to investigate the determinants of house prices in order to potentially create a predictive tool for use real estate professionals and home owners.</a:t>
            </a:r>
            <a:endParaRPr lang="en-US" sz="1700" u="none" strike="noStrike" dirty="0">
              <a:solidFill>
                <a:srgbClr val="FFFFFF"/>
              </a:solidFill>
              <a:latin typeface="Nunito Light"/>
              <a:ea typeface="Nunito Light"/>
              <a:cs typeface="Nunito Light"/>
              <a:sym typeface="Nunito Light"/>
            </a:endParaRPr>
          </a:p>
        </p:txBody>
      </p:sp>
      <p:sp>
        <p:nvSpPr>
          <p:cNvPr id="20" name="Freeform 13">
            <a:extLst>
              <a:ext uri="{FF2B5EF4-FFF2-40B4-BE49-F238E27FC236}">
                <a16:creationId xmlns:a16="http://schemas.microsoft.com/office/drawing/2014/main" id="{C979844F-D3A6-812C-9C5C-7221328CDC3E}"/>
              </a:ext>
            </a:extLst>
          </p:cNvPr>
          <p:cNvSpPr/>
          <p:nvPr/>
        </p:nvSpPr>
        <p:spPr>
          <a:xfrm>
            <a:off x="11624588" y="0"/>
            <a:ext cx="5062502" cy="10287000"/>
          </a:xfrm>
          <a:custGeom>
            <a:avLst/>
            <a:gdLst/>
            <a:ahLst/>
            <a:cxnLst/>
            <a:rect l="l" t="t" r="r" b="b"/>
            <a:pathLst>
              <a:path w="5062502" h="10287000">
                <a:moveTo>
                  <a:pt x="0" y="0"/>
                </a:moveTo>
                <a:lnTo>
                  <a:pt x="5062503" y="0"/>
                </a:lnTo>
                <a:lnTo>
                  <a:pt x="5062503" y="10287000"/>
                </a:lnTo>
                <a:lnTo>
                  <a:pt x="0" y="10287000"/>
                </a:lnTo>
                <a:lnTo>
                  <a:pt x="0" y="0"/>
                </a:lnTo>
                <a:close/>
              </a:path>
            </a:pathLst>
          </a:custGeom>
          <a:blipFill>
            <a:blip r:embed="rId4"/>
            <a:stretch>
              <a:fillRect l="-20059" r="-15322"/>
            </a:stretch>
          </a:blipFill>
        </p:spPr>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06474" y="21535"/>
            <a:ext cx="5882537" cy="3079176"/>
          </a:xfrm>
          <a:prstGeom prst="rect">
            <a:avLst/>
          </a:prstGeom>
        </p:spPr>
        <p:txBody>
          <a:bodyPr lIns="0" tIns="0" rIns="0" bIns="0" rtlCol="0" anchor="t">
            <a:spAutoFit/>
          </a:bodyPr>
          <a:lstStyle/>
          <a:p>
            <a:pPr marL="0" lvl="0" indent="0" algn="l">
              <a:lnSpc>
                <a:spcPts val="11818"/>
              </a:lnSpc>
              <a:spcBef>
                <a:spcPct val="0"/>
              </a:spcBef>
            </a:pPr>
            <a:r>
              <a:rPr lang="en-US" sz="11818" dirty="0">
                <a:solidFill>
                  <a:srgbClr val="7E8489"/>
                </a:solidFill>
                <a:latin typeface="Cormorant Garamond Semi-Bold"/>
                <a:sym typeface="Cormorant Garamond Semi-Bold"/>
              </a:rPr>
              <a:t>Project Goals</a:t>
            </a:r>
            <a:endParaRPr lang="en-US" sz="11818" u="none" strike="noStrike" dirty="0">
              <a:solidFill>
                <a:srgbClr val="7E8489"/>
              </a:solidFill>
              <a:latin typeface="Cormorant Garamond Semi-Bold"/>
              <a:ea typeface="Cormorant Garamond Semi-Bold"/>
              <a:cs typeface="Cormorant Garamond Semi-Bold"/>
              <a:sym typeface="Cormorant Garamond Semi-Bold"/>
            </a:endParaRPr>
          </a:p>
        </p:txBody>
      </p:sp>
      <p:sp>
        <p:nvSpPr>
          <p:cNvPr id="3" name="TextBox 3"/>
          <p:cNvSpPr txBox="1"/>
          <p:nvPr/>
        </p:nvSpPr>
        <p:spPr>
          <a:xfrm>
            <a:off x="8266330" y="2349088"/>
            <a:ext cx="8156026" cy="3370923"/>
          </a:xfrm>
          <a:prstGeom prst="rect">
            <a:avLst/>
          </a:prstGeom>
        </p:spPr>
        <p:txBody>
          <a:bodyPr wrap="square" lIns="0" tIns="0" rIns="0" bIns="0" rtlCol="0" anchor="t">
            <a:spAutoFit/>
          </a:bodyPr>
          <a:lstStyle/>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Explore the house sales data to see what it includes.</a:t>
            </a:r>
          </a:p>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Clean and organize the data for accurate analysis.</a:t>
            </a:r>
          </a:p>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Find patterns and trends in house prices.</a:t>
            </a:r>
          </a:p>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Build a model to predict house prices.</a:t>
            </a:r>
          </a:p>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Understand how different factors like house size and condition affect prices.</a:t>
            </a:r>
            <a:r>
              <a:rPr lang="en-US" sz="2369" u="none" strike="noStrike" dirty="0">
                <a:solidFill>
                  <a:srgbClr val="7E8489"/>
                </a:solidFill>
                <a:latin typeface="Nunito Sans Heavy"/>
                <a:ea typeface="Nunito Sans Heavy"/>
                <a:cs typeface="Nunito Sans Heavy"/>
                <a:sym typeface="Nunito Sans Heavy"/>
              </a:rPr>
              <a:t> </a:t>
            </a:r>
          </a:p>
          <a:p>
            <a:pPr marL="342900" lvl="0" indent="-342900" algn="l">
              <a:lnSpc>
                <a:spcPts val="3317"/>
              </a:lnSpc>
              <a:spcBef>
                <a:spcPct val="0"/>
              </a:spcBef>
              <a:buFont typeface="Wingdings" panose="05000000000000000000" pitchFamily="2" charset="2"/>
              <a:buChar char="v"/>
            </a:pPr>
            <a:r>
              <a:rPr lang="en-GB" sz="2369" u="none" strike="noStrike" dirty="0">
                <a:solidFill>
                  <a:srgbClr val="7E8489"/>
                </a:solidFill>
                <a:latin typeface="Nunito Sans Heavy"/>
                <a:ea typeface="Nunito Sans Heavy"/>
                <a:cs typeface="Nunito Sans Heavy"/>
                <a:sym typeface="Nunito Sans Heavy"/>
              </a:rPr>
              <a:t>Provide insights and tools to help stakeholders make informed decisions</a:t>
            </a:r>
            <a:endParaRPr lang="en-US" sz="2369" u="none" strike="noStrike" dirty="0">
              <a:solidFill>
                <a:srgbClr val="7E8489"/>
              </a:solidFill>
              <a:latin typeface="Nunito Sans Heavy"/>
              <a:ea typeface="Nunito Sans Heavy"/>
              <a:cs typeface="Nunito Sans Heavy"/>
              <a:sym typeface="Nunito Sans Heavy"/>
            </a:endParaRPr>
          </a:p>
        </p:txBody>
      </p:sp>
      <p:sp>
        <p:nvSpPr>
          <p:cNvPr id="5" name="AutoShape 5"/>
          <p:cNvSpPr/>
          <p:nvPr/>
        </p:nvSpPr>
        <p:spPr>
          <a:xfrm>
            <a:off x="17137238" y="0"/>
            <a:ext cx="891100" cy="10287000"/>
          </a:xfrm>
          <a:prstGeom prst="rect">
            <a:avLst/>
          </a:prstGeom>
          <a:solidFill>
            <a:srgbClr val="7E8489"/>
          </a:solidFill>
        </p:spPr>
      </p:sp>
      <p:sp>
        <p:nvSpPr>
          <p:cNvPr id="6" name="AutoShape 6"/>
          <p:cNvSpPr/>
          <p:nvPr/>
        </p:nvSpPr>
        <p:spPr>
          <a:xfrm>
            <a:off x="17396900" y="0"/>
            <a:ext cx="891100" cy="10287000"/>
          </a:xfrm>
          <a:prstGeom prst="rect">
            <a:avLst/>
          </a:prstGeom>
          <a:solidFill>
            <a:srgbClr val="D1BCB2"/>
          </a:solidFill>
        </p:spPr>
      </p:sp>
      <p:sp>
        <p:nvSpPr>
          <p:cNvPr id="7" name="TextBox 7"/>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06</a:t>
            </a:r>
          </a:p>
        </p:txBody>
      </p:sp>
      <p:sp>
        <p:nvSpPr>
          <p:cNvPr id="8" name="Freeform 8"/>
          <p:cNvSpPr/>
          <p:nvPr/>
        </p:nvSpPr>
        <p:spPr>
          <a:xfrm>
            <a:off x="0" y="0"/>
            <a:ext cx="4706474" cy="10287000"/>
          </a:xfrm>
          <a:custGeom>
            <a:avLst/>
            <a:gdLst/>
            <a:ahLst/>
            <a:cxnLst/>
            <a:rect l="l" t="t" r="r" b="b"/>
            <a:pathLst>
              <a:path w="4706474" h="10287000">
                <a:moveTo>
                  <a:pt x="0" y="0"/>
                </a:moveTo>
                <a:lnTo>
                  <a:pt x="4706474" y="0"/>
                </a:lnTo>
                <a:lnTo>
                  <a:pt x="4706474" y="10287000"/>
                </a:lnTo>
                <a:lnTo>
                  <a:pt x="0" y="10287000"/>
                </a:lnTo>
                <a:lnTo>
                  <a:pt x="0" y="0"/>
                </a:lnTo>
                <a:close/>
              </a:path>
            </a:pathLst>
          </a:custGeom>
          <a:blipFill>
            <a:blip r:embed="rId2"/>
            <a:stretch>
              <a:fillRect l="-227657" r="-404"/>
            </a:stretch>
          </a:blipFill>
        </p:spPr>
      </p:sp>
      <p:grpSp>
        <p:nvGrpSpPr>
          <p:cNvPr id="10" name="Group 10"/>
          <p:cNvGrpSpPr/>
          <p:nvPr/>
        </p:nvGrpSpPr>
        <p:grpSpPr>
          <a:xfrm>
            <a:off x="17601838" y="285752"/>
            <a:ext cx="493447" cy="493447"/>
            <a:chOff x="0" y="0"/>
            <a:chExt cx="657929" cy="657929"/>
          </a:xfrm>
        </p:grpSpPr>
        <p:grpSp>
          <p:nvGrpSpPr>
            <p:cNvPr id="11" name="Group 11"/>
            <p:cNvGrpSpPr>
              <a:grpSpLocks noChangeAspect="1"/>
            </p:cNvGrpSpPr>
            <p:nvPr/>
          </p:nvGrpSpPr>
          <p:grpSpPr>
            <a:xfrm>
              <a:off x="0" y="0"/>
              <a:ext cx="657929" cy="657929"/>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13" name="Freeform 13"/>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573983" cy="4598003"/>
          </a:xfrm>
          <a:prstGeom prst="rect">
            <a:avLst/>
          </a:prstGeom>
          <a:solidFill>
            <a:srgbClr val="7E8489"/>
          </a:solidFill>
        </p:spPr>
      </p:sp>
      <p:sp>
        <p:nvSpPr>
          <p:cNvPr id="3" name="TextBox 3"/>
          <p:cNvSpPr txBox="1"/>
          <p:nvPr/>
        </p:nvSpPr>
        <p:spPr>
          <a:xfrm>
            <a:off x="1028700" y="1344412"/>
            <a:ext cx="5478336" cy="1062278"/>
          </a:xfrm>
          <a:prstGeom prst="rect">
            <a:avLst/>
          </a:prstGeom>
        </p:spPr>
        <p:txBody>
          <a:bodyPr wrap="square" lIns="0" tIns="0" rIns="0" bIns="0" rtlCol="0" anchor="t">
            <a:spAutoFit/>
          </a:bodyPr>
          <a:lstStyle/>
          <a:p>
            <a:pPr marL="0" lvl="0" indent="0" algn="l">
              <a:lnSpc>
                <a:spcPts val="8030"/>
              </a:lnSpc>
              <a:spcBef>
                <a:spcPct val="0"/>
              </a:spcBef>
            </a:pPr>
            <a:r>
              <a:rPr lang="en-US" sz="8030" dirty="0">
                <a:solidFill>
                  <a:srgbClr val="FFFFFF"/>
                </a:solidFill>
                <a:latin typeface="Cormorant Garamond Semi-Bold"/>
                <a:ea typeface="Cormorant Garamond Semi-Bold"/>
                <a:cs typeface="Cormorant Garamond Semi-Bold"/>
                <a:sym typeface="Cormorant Garamond Semi-Bold"/>
              </a:rPr>
              <a:t>Methodology</a:t>
            </a:r>
          </a:p>
        </p:txBody>
      </p:sp>
      <p:sp>
        <p:nvSpPr>
          <p:cNvPr id="4" name="AutoShape 4"/>
          <p:cNvSpPr/>
          <p:nvPr/>
        </p:nvSpPr>
        <p:spPr>
          <a:xfrm>
            <a:off x="17137238" y="0"/>
            <a:ext cx="891100" cy="10287000"/>
          </a:xfrm>
          <a:prstGeom prst="rect">
            <a:avLst/>
          </a:prstGeom>
          <a:solidFill>
            <a:srgbClr val="7E8489"/>
          </a:solidFill>
        </p:spPr>
      </p:sp>
      <p:sp>
        <p:nvSpPr>
          <p:cNvPr id="5" name="AutoShape 5"/>
          <p:cNvSpPr/>
          <p:nvPr/>
        </p:nvSpPr>
        <p:spPr>
          <a:xfrm>
            <a:off x="17396900" y="0"/>
            <a:ext cx="891100" cy="10287000"/>
          </a:xfrm>
          <a:prstGeom prst="rect">
            <a:avLst/>
          </a:prstGeom>
          <a:solidFill>
            <a:srgbClr val="D1BCB2"/>
          </a:solidFill>
        </p:spPr>
      </p:sp>
      <p:sp>
        <p:nvSpPr>
          <p:cNvPr id="6" name="TextBox 6"/>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07</a:t>
            </a:r>
          </a:p>
        </p:txBody>
      </p:sp>
      <p:grpSp>
        <p:nvGrpSpPr>
          <p:cNvPr id="7" name="Group 7"/>
          <p:cNvGrpSpPr/>
          <p:nvPr/>
        </p:nvGrpSpPr>
        <p:grpSpPr>
          <a:xfrm>
            <a:off x="6573983" y="5657659"/>
            <a:ext cx="4361366" cy="1007291"/>
            <a:chOff x="0" y="-47625"/>
            <a:chExt cx="5815154" cy="1343054"/>
          </a:xfrm>
        </p:grpSpPr>
        <p:sp>
          <p:nvSpPr>
            <p:cNvPr id="8" name="TextBox 8"/>
            <p:cNvSpPr txBox="1"/>
            <p:nvPr/>
          </p:nvSpPr>
          <p:spPr>
            <a:xfrm>
              <a:off x="0" y="900449"/>
              <a:ext cx="5815154" cy="394980"/>
            </a:xfrm>
            <a:prstGeom prst="rect">
              <a:avLst/>
            </a:prstGeom>
          </p:spPr>
          <p:txBody>
            <a:bodyPr lIns="0" tIns="0" rIns="0" bIns="0" rtlCol="0" anchor="t">
              <a:spAutoFit/>
            </a:bodyPr>
            <a:lstStyle/>
            <a:p>
              <a:pPr marL="0" lvl="1" indent="0"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p:txBody>
        </p:sp>
        <p:sp>
          <p:nvSpPr>
            <p:cNvPr id="9" name="TextBox 9"/>
            <p:cNvSpPr txBox="1"/>
            <p:nvPr/>
          </p:nvSpPr>
          <p:spPr>
            <a:xfrm>
              <a:off x="0" y="-47625"/>
              <a:ext cx="5815154" cy="544764"/>
            </a:xfrm>
            <a:prstGeom prst="rect">
              <a:avLst/>
            </a:prstGeom>
          </p:spPr>
          <p:txBody>
            <a:bodyPr lIns="0" tIns="0" rIns="0" bIns="0" rtlCol="0" anchor="t">
              <a:spAutoFit/>
            </a:bodyPr>
            <a:lstStyle/>
            <a:p>
              <a:pPr marL="0" lvl="0" indent="0" algn="l">
                <a:lnSpc>
                  <a:spcPts val="3317"/>
                </a:lnSpc>
                <a:spcBef>
                  <a:spcPct val="0"/>
                </a:spcBef>
              </a:pPr>
              <a:endParaRPr lang="en-US" sz="2369" u="none" strike="noStrike" dirty="0">
                <a:solidFill>
                  <a:srgbClr val="7E8489"/>
                </a:solidFill>
                <a:latin typeface="Nunito Sans Heavy"/>
                <a:ea typeface="Nunito Sans Heavy"/>
                <a:cs typeface="Nunito Sans Heavy"/>
                <a:sym typeface="Nunito Sans Heavy"/>
              </a:endParaRPr>
            </a:p>
          </p:txBody>
        </p:sp>
      </p:grpSp>
      <p:sp>
        <p:nvSpPr>
          <p:cNvPr id="11" name="TextBox 11"/>
          <p:cNvSpPr txBox="1"/>
          <p:nvPr/>
        </p:nvSpPr>
        <p:spPr>
          <a:xfrm>
            <a:off x="259662" y="4914426"/>
            <a:ext cx="16617914" cy="3073918"/>
          </a:xfrm>
          <a:prstGeom prst="rect">
            <a:avLst/>
          </a:prstGeom>
        </p:spPr>
        <p:txBody>
          <a:bodyPr wrap="square" lIns="0" tIns="0" rIns="0" bIns="0" rtlCol="0" anchor="t">
            <a:spAutoFit/>
          </a:bodyPr>
          <a:lstStyle/>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Understanding Stakeholder Needs</a:t>
            </a:r>
            <a:r>
              <a:rPr lang="en-GB" sz="1700" u="none" strike="noStrike" dirty="0">
                <a:solidFill>
                  <a:srgbClr val="474242"/>
                </a:solidFill>
                <a:latin typeface="Nunito Light"/>
                <a:ea typeface="Nunito Light"/>
                <a:cs typeface="Nunito Light"/>
                <a:sym typeface="Nunito Light"/>
              </a:rPr>
              <a:t>: Identifying how different stakeholders will benefit from the analysis.</a:t>
            </a:r>
          </a:p>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Exploring the Data</a:t>
            </a:r>
            <a:r>
              <a:rPr lang="en-GB" sz="1700" u="none" strike="noStrike" dirty="0">
                <a:solidFill>
                  <a:srgbClr val="474242"/>
                </a:solidFill>
                <a:latin typeface="Nunito Light"/>
                <a:ea typeface="Nunito Light"/>
                <a:cs typeface="Nunito Light"/>
                <a:sym typeface="Nunito Light"/>
              </a:rPr>
              <a:t>: Reviewing what data is available and relevant.</a:t>
            </a:r>
          </a:p>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Cleaning the Data</a:t>
            </a:r>
            <a:r>
              <a:rPr lang="en-GB" sz="1700" u="none" strike="noStrike" dirty="0">
                <a:solidFill>
                  <a:srgbClr val="474242"/>
                </a:solidFill>
                <a:latin typeface="Nunito Light"/>
                <a:ea typeface="Nunito Light"/>
                <a:cs typeface="Nunito Light"/>
                <a:sym typeface="Nunito Light"/>
              </a:rPr>
              <a:t>: Removing inaccuracies and filling in missing values.</a:t>
            </a:r>
          </a:p>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Analysing the Data: </a:t>
            </a:r>
            <a:r>
              <a:rPr lang="en-GB" sz="1700" u="none" strike="noStrike" dirty="0">
                <a:solidFill>
                  <a:srgbClr val="474242"/>
                </a:solidFill>
                <a:latin typeface="Nunito Light"/>
                <a:ea typeface="Nunito Light"/>
                <a:cs typeface="Nunito Light"/>
                <a:sym typeface="Nunito Light"/>
              </a:rPr>
              <a:t>Looking for trends and patterns.</a:t>
            </a:r>
          </a:p>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Building a Model: </a:t>
            </a:r>
            <a:r>
              <a:rPr lang="en-GB" sz="1700" u="none" strike="noStrike" dirty="0">
                <a:solidFill>
                  <a:srgbClr val="474242"/>
                </a:solidFill>
                <a:latin typeface="Nunito Light"/>
                <a:ea typeface="Nunito Light"/>
                <a:cs typeface="Nunito Light"/>
                <a:sym typeface="Nunito Light"/>
              </a:rPr>
              <a:t>Creating a tool to predict house prices.</a:t>
            </a:r>
          </a:p>
          <a:p>
            <a:pPr marL="285750" lvl="1" indent="-285750" algn="l">
              <a:lnSpc>
                <a:spcPct val="200000"/>
              </a:lnSpc>
              <a:spcBef>
                <a:spcPct val="0"/>
              </a:spcBef>
              <a:buFont typeface="Wingdings" panose="05000000000000000000" pitchFamily="2" charset="2"/>
              <a:buChar char="v"/>
            </a:pPr>
            <a:r>
              <a:rPr lang="en-GB" sz="1700" b="1" u="none" strike="noStrike" dirty="0">
                <a:solidFill>
                  <a:srgbClr val="474242"/>
                </a:solidFill>
                <a:latin typeface="Nunito Light"/>
                <a:ea typeface="Nunito Light"/>
                <a:cs typeface="Nunito Light"/>
                <a:sym typeface="Nunito Light"/>
              </a:rPr>
              <a:t>Evaluating the Model: </a:t>
            </a:r>
            <a:r>
              <a:rPr lang="en-GB" sz="1700" u="none" strike="noStrike" dirty="0">
                <a:solidFill>
                  <a:srgbClr val="474242"/>
                </a:solidFill>
                <a:latin typeface="Nunito Light"/>
                <a:ea typeface="Nunito Light"/>
                <a:cs typeface="Nunito Light"/>
                <a:sym typeface="Nunito Light"/>
              </a:rPr>
              <a:t>Ensuring the tool provides accurate predictions</a:t>
            </a:r>
            <a:endParaRPr lang="en-US" sz="1700" u="none" strike="noStrike" dirty="0">
              <a:solidFill>
                <a:srgbClr val="474242"/>
              </a:solidFill>
              <a:latin typeface="Nunito Light"/>
              <a:ea typeface="Nunito Light"/>
              <a:cs typeface="Nunito Light"/>
              <a:sym typeface="Nunito Light"/>
            </a:endParaRPr>
          </a:p>
        </p:txBody>
      </p:sp>
      <p:grpSp>
        <p:nvGrpSpPr>
          <p:cNvPr id="13" name="Group 13"/>
          <p:cNvGrpSpPr/>
          <p:nvPr/>
        </p:nvGrpSpPr>
        <p:grpSpPr>
          <a:xfrm>
            <a:off x="961753" y="5524501"/>
            <a:ext cx="4428313" cy="993350"/>
            <a:chOff x="-89263" y="249284"/>
            <a:chExt cx="5904417" cy="927874"/>
          </a:xfrm>
        </p:grpSpPr>
        <p:sp>
          <p:nvSpPr>
            <p:cNvPr id="14" name="TextBox 14"/>
            <p:cNvSpPr txBox="1"/>
            <p:nvPr/>
          </p:nvSpPr>
          <p:spPr>
            <a:xfrm>
              <a:off x="0" y="900449"/>
              <a:ext cx="5815154" cy="276709"/>
            </a:xfrm>
            <a:prstGeom prst="rect">
              <a:avLst/>
            </a:prstGeom>
          </p:spPr>
          <p:txBody>
            <a:bodyPr lIns="0" tIns="0" rIns="0" bIns="0" rtlCol="0" anchor="t">
              <a:spAutoFit/>
            </a:bodyPr>
            <a:lstStyle/>
            <a:p>
              <a:pPr marL="0" lvl="1" indent="0"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p:txBody>
        </p:sp>
        <p:sp>
          <p:nvSpPr>
            <p:cNvPr id="15" name="TextBox 15"/>
            <p:cNvSpPr txBox="1"/>
            <p:nvPr/>
          </p:nvSpPr>
          <p:spPr>
            <a:xfrm>
              <a:off x="-89263" y="249284"/>
              <a:ext cx="5815154" cy="381642"/>
            </a:xfrm>
            <a:prstGeom prst="rect">
              <a:avLst/>
            </a:prstGeom>
          </p:spPr>
          <p:txBody>
            <a:bodyPr lIns="0" tIns="0" rIns="0" bIns="0" rtlCol="0" anchor="t">
              <a:spAutoFit/>
            </a:bodyPr>
            <a:lstStyle/>
            <a:p>
              <a:pPr marL="0" lvl="0" indent="0" algn="l">
                <a:lnSpc>
                  <a:spcPts val="3317"/>
                </a:lnSpc>
                <a:spcBef>
                  <a:spcPct val="0"/>
                </a:spcBef>
              </a:pPr>
              <a:endParaRPr lang="en-US" sz="2369" u="none" strike="noStrike" dirty="0">
                <a:solidFill>
                  <a:srgbClr val="7E8489"/>
                </a:solidFill>
                <a:latin typeface="Nunito Sans Heavy"/>
                <a:ea typeface="Nunito Sans Heavy"/>
                <a:cs typeface="Nunito Sans Heavy"/>
                <a:sym typeface="Nunito Sans Heavy"/>
              </a:endParaRPr>
            </a:p>
          </p:txBody>
        </p:sp>
      </p:grpSp>
      <p:sp>
        <p:nvSpPr>
          <p:cNvPr id="17" name="TextBox 17"/>
          <p:cNvSpPr txBox="1"/>
          <p:nvPr/>
        </p:nvSpPr>
        <p:spPr>
          <a:xfrm>
            <a:off x="6573983" y="8696643"/>
            <a:ext cx="4361366" cy="296235"/>
          </a:xfrm>
          <a:prstGeom prst="rect">
            <a:avLst/>
          </a:prstGeom>
        </p:spPr>
        <p:txBody>
          <a:bodyPr lIns="0" tIns="0" rIns="0" bIns="0" rtlCol="0" anchor="t">
            <a:spAutoFit/>
          </a:bodyPr>
          <a:lstStyle/>
          <a:p>
            <a:pPr marL="0" lvl="1" indent="0"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p:txBody>
      </p:sp>
      <p:grpSp>
        <p:nvGrpSpPr>
          <p:cNvPr id="22" name="Group 22"/>
          <p:cNvGrpSpPr/>
          <p:nvPr/>
        </p:nvGrpSpPr>
        <p:grpSpPr>
          <a:xfrm>
            <a:off x="1028700" y="7985587"/>
            <a:ext cx="4361366" cy="1007291"/>
            <a:chOff x="0" y="-47625"/>
            <a:chExt cx="5815154" cy="1343054"/>
          </a:xfrm>
        </p:grpSpPr>
        <p:sp>
          <p:nvSpPr>
            <p:cNvPr id="23" name="TextBox 23"/>
            <p:cNvSpPr txBox="1"/>
            <p:nvPr/>
          </p:nvSpPr>
          <p:spPr>
            <a:xfrm>
              <a:off x="0" y="900449"/>
              <a:ext cx="5815154" cy="394980"/>
            </a:xfrm>
            <a:prstGeom prst="rect">
              <a:avLst/>
            </a:prstGeom>
          </p:spPr>
          <p:txBody>
            <a:bodyPr lIns="0" tIns="0" rIns="0" bIns="0" rtlCol="0" anchor="t">
              <a:spAutoFit/>
            </a:bodyPr>
            <a:lstStyle/>
            <a:p>
              <a:pPr marL="0" lvl="1" indent="0" algn="l">
                <a:lnSpc>
                  <a:spcPts val="2380"/>
                </a:lnSpc>
                <a:spcBef>
                  <a:spcPct val="0"/>
                </a:spcBef>
              </a:pPr>
              <a:endParaRPr lang="en-US" sz="1700" u="none" strike="noStrike" dirty="0">
                <a:solidFill>
                  <a:srgbClr val="474242"/>
                </a:solidFill>
                <a:latin typeface="Nunito Light"/>
                <a:ea typeface="Nunito Light"/>
                <a:cs typeface="Nunito Light"/>
                <a:sym typeface="Nunito Light"/>
              </a:endParaRPr>
            </a:p>
          </p:txBody>
        </p:sp>
        <p:sp>
          <p:nvSpPr>
            <p:cNvPr id="24" name="TextBox 24"/>
            <p:cNvSpPr txBox="1"/>
            <p:nvPr/>
          </p:nvSpPr>
          <p:spPr>
            <a:xfrm>
              <a:off x="0" y="-47625"/>
              <a:ext cx="5815154" cy="544764"/>
            </a:xfrm>
            <a:prstGeom prst="rect">
              <a:avLst/>
            </a:prstGeom>
          </p:spPr>
          <p:txBody>
            <a:bodyPr lIns="0" tIns="0" rIns="0" bIns="0" rtlCol="0" anchor="t">
              <a:spAutoFit/>
            </a:bodyPr>
            <a:lstStyle/>
            <a:p>
              <a:pPr marL="0" lvl="0" indent="0" algn="l">
                <a:lnSpc>
                  <a:spcPts val="3317"/>
                </a:lnSpc>
                <a:spcBef>
                  <a:spcPct val="0"/>
                </a:spcBef>
              </a:pPr>
              <a:endParaRPr lang="en-US" sz="2369" u="none" strike="noStrike" dirty="0">
                <a:solidFill>
                  <a:srgbClr val="7E8489"/>
                </a:solidFill>
                <a:latin typeface="Nunito Sans Heavy"/>
                <a:ea typeface="Nunito Sans Heavy"/>
                <a:cs typeface="Nunito Sans Heavy"/>
                <a:sym typeface="Nunito Sans Heavy"/>
              </a:endParaRPr>
            </a:p>
          </p:txBody>
        </p:sp>
      </p:grpSp>
      <p:sp>
        <p:nvSpPr>
          <p:cNvPr id="25" name="Freeform 25"/>
          <p:cNvSpPr/>
          <p:nvPr/>
        </p:nvSpPr>
        <p:spPr>
          <a:xfrm>
            <a:off x="6573983" y="0"/>
            <a:ext cx="10563255" cy="4598003"/>
          </a:xfrm>
          <a:custGeom>
            <a:avLst/>
            <a:gdLst/>
            <a:ahLst/>
            <a:cxnLst/>
            <a:rect l="l" t="t" r="r" b="b"/>
            <a:pathLst>
              <a:path w="10563255" h="4598003">
                <a:moveTo>
                  <a:pt x="0" y="0"/>
                </a:moveTo>
                <a:lnTo>
                  <a:pt x="10563255" y="0"/>
                </a:lnTo>
                <a:lnTo>
                  <a:pt x="10563255" y="4598003"/>
                </a:lnTo>
                <a:lnTo>
                  <a:pt x="0" y="4598003"/>
                </a:lnTo>
                <a:lnTo>
                  <a:pt x="0" y="0"/>
                </a:lnTo>
                <a:close/>
              </a:path>
            </a:pathLst>
          </a:custGeom>
          <a:blipFill>
            <a:blip r:embed="rId2"/>
            <a:stretch>
              <a:fillRect t="-10592" b="-10592"/>
            </a:stretch>
          </a:blipFill>
        </p:spPr>
      </p:sp>
      <p:grpSp>
        <p:nvGrpSpPr>
          <p:cNvPr id="26" name="Group 26"/>
          <p:cNvGrpSpPr/>
          <p:nvPr/>
        </p:nvGrpSpPr>
        <p:grpSpPr>
          <a:xfrm>
            <a:off x="17601838" y="285752"/>
            <a:ext cx="493447" cy="493447"/>
            <a:chOff x="0" y="0"/>
            <a:chExt cx="657929" cy="657929"/>
          </a:xfrm>
        </p:grpSpPr>
        <p:grpSp>
          <p:nvGrpSpPr>
            <p:cNvPr id="27" name="Group 27"/>
            <p:cNvGrpSpPr>
              <a:grpSpLocks noChangeAspect="1"/>
            </p:cNvGrpSpPr>
            <p:nvPr/>
          </p:nvGrpSpPr>
          <p:grpSpPr>
            <a:xfrm>
              <a:off x="0" y="0"/>
              <a:ext cx="657929" cy="657929"/>
              <a:chOff x="0" y="0"/>
              <a:chExt cx="6355080" cy="6355080"/>
            </a:xfrm>
          </p:grpSpPr>
          <p:sp>
            <p:nvSpPr>
              <p:cNvPr id="28" name="Freeform 2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29" name="Freeform 29"/>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37238" y="0"/>
            <a:ext cx="891100" cy="10287000"/>
          </a:xfrm>
          <a:prstGeom prst="rect">
            <a:avLst/>
          </a:prstGeom>
          <a:solidFill>
            <a:srgbClr val="7E8489"/>
          </a:solidFill>
        </p:spPr>
      </p:sp>
      <p:sp>
        <p:nvSpPr>
          <p:cNvPr id="3" name="AutoShape 3"/>
          <p:cNvSpPr/>
          <p:nvPr/>
        </p:nvSpPr>
        <p:spPr>
          <a:xfrm>
            <a:off x="-38511" y="0"/>
            <a:ext cx="17156699" cy="10287000"/>
          </a:xfrm>
          <a:prstGeom prst="rect">
            <a:avLst/>
          </a:prstGeom>
          <a:solidFill>
            <a:srgbClr val="7E8489"/>
          </a:solidFill>
        </p:spPr>
        <p:txBody>
          <a:bodyPr/>
          <a:lstStyle/>
          <a:p>
            <a:endParaRPr lang="en-KE" dirty="0"/>
          </a:p>
        </p:txBody>
      </p:sp>
      <p:sp>
        <p:nvSpPr>
          <p:cNvPr id="4" name="AutoShape 4"/>
          <p:cNvSpPr/>
          <p:nvPr/>
        </p:nvSpPr>
        <p:spPr>
          <a:xfrm>
            <a:off x="17396900" y="0"/>
            <a:ext cx="891100" cy="10287000"/>
          </a:xfrm>
          <a:prstGeom prst="rect">
            <a:avLst/>
          </a:prstGeom>
          <a:solidFill>
            <a:srgbClr val="D1BCB2"/>
          </a:solidFill>
        </p:spPr>
      </p:sp>
      <p:sp>
        <p:nvSpPr>
          <p:cNvPr id="5" name="TextBox 5"/>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08</a:t>
            </a:r>
          </a:p>
        </p:txBody>
      </p:sp>
      <p:grpSp>
        <p:nvGrpSpPr>
          <p:cNvPr id="6" name="Group 6"/>
          <p:cNvGrpSpPr/>
          <p:nvPr/>
        </p:nvGrpSpPr>
        <p:grpSpPr>
          <a:xfrm>
            <a:off x="17601838" y="285752"/>
            <a:ext cx="493447" cy="493447"/>
            <a:chOff x="0" y="0"/>
            <a:chExt cx="657929" cy="657929"/>
          </a:xfrm>
        </p:grpSpPr>
        <p:grpSp>
          <p:nvGrpSpPr>
            <p:cNvPr id="7" name="Group 7"/>
            <p:cNvGrpSpPr>
              <a:grpSpLocks noChangeAspect="1"/>
            </p:cNvGrpSpPr>
            <p:nvPr/>
          </p:nvGrpSpPr>
          <p:grpSpPr>
            <a:xfrm>
              <a:off x="0" y="0"/>
              <a:ext cx="657929" cy="657929"/>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9" name="Freeform 9"/>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TextBox 11"/>
          <p:cNvSpPr txBox="1"/>
          <p:nvPr/>
        </p:nvSpPr>
        <p:spPr>
          <a:xfrm>
            <a:off x="25225" y="221457"/>
            <a:ext cx="4470575" cy="1482428"/>
          </a:xfrm>
          <a:prstGeom prst="rect">
            <a:avLst/>
          </a:prstGeom>
        </p:spPr>
        <p:txBody>
          <a:bodyPr lIns="0" tIns="0" rIns="0" bIns="0" rtlCol="0" anchor="t">
            <a:spAutoFit/>
          </a:bodyPr>
          <a:lstStyle/>
          <a:p>
            <a:pPr marL="0" lvl="0" indent="0" algn="l">
              <a:lnSpc>
                <a:spcPts val="7539"/>
              </a:lnSpc>
              <a:spcBef>
                <a:spcPct val="0"/>
              </a:spcBef>
            </a:pPr>
            <a:r>
              <a:rPr lang="en-US" sz="7539" dirty="0">
                <a:solidFill>
                  <a:srgbClr val="FFFDFC"/>
                </a:solidFill>
                <a:latin typeface="Cormorant Garamond Semi-Bold"/>
                <a:ea typeface="Cormorant Garamond Semi-Bold"/>
                <a:cs typeface="Cormorant Garamond Semi-Bold"/>
                <a:sym typeface="Cormorant Garamond Semi-Bold"/>
              </a:rPr>
              <a:t>Data</a:t>
            </a:r>
            <a:r>
              <a:rPr lang="en-US" sz="7539" u="none" strike="noStrike" dirty="0">
                <a:solidFill>
                  <a:srgbClr val="FFFDFC"/>
                </a:solidFill>
                <a:latin typeface="Cormorant Garamond Semi-Bold"/>
                <a:ea typeface="Cormorant Garamond Semi-Bold"/>
                <a:cs typeface="Cormorant Garamond Semi-Bold"/>
                <a:sym typeface="Cormorant Garamond Semi-Bold"/>
              </a:rPr>
              <a:t> Overview</a:t>
            </a:r>
          </a:p>
        </p:txBody>
      </p:sp>
      <p:sp>
        <p:nvSpPr>
          <p:cNvPr id="15" name="TextBox 12">
            <a:extLst>
              <a:ext uri="{FF2B5EF4-FFF2-40B4-BE49-F238E27FC236}">
                <a16:creationId xmlns:a16="http://schemas.microsoft.com/office/drawing/2014/main" id="{5234896D-1DE8-E47F-EBC8-600D938FE31E}"/>
              </a:ext>
            </a:extLst>
          </p:cNvPr>
          <p:cNvSpPr txBox="1"/>
          <p:nvPr/>
        </p:nvSpPr>
        <p:spPr>
          <a:xfrm>
            <a:off x="61599" y="2126804"/>
            <a:ext cx="4297716" cy="1527341"/>
          </a:xfrm>
          <a:prstGeom prst="rect">
            <a:avLst/>
          </a:prstGeom>
        </p:spPr>
        <p:txBody>
          <a:bodyPr lIns="0" tIns="0" rIns="0" bIns="0" rtlCol="0" anchor="t">
            <a:spAutoFit/>
          </a:bodyPr>
          <a:lstStyle/>
          <a:p>
            <a:pPr marL="0" lvl="1" indent="0" algn="l">
              <a:lnSpc>
                <a:spcPts val="2380"/>
              </a:lnSpc>
              <a:spcBef>
                <a:spcPct val="0"/>
              </a:spcBef>
            </a:pPr>
            <a:r>
              <a:rPr lang="en-GB" sz="1700" u="none" strike="noStrike" dirty="0">
                <a:solidFill>
                  <a:srgbClr val="FFFDFC"/>
                </a:solidFill>
                <a:latin typeface="Nunito Light"/>
                <a:ea typeface="Nunito Light"/>
                <a:cs typeface="Nunito Light"/>
                <a:sym typeface="Nunito Light"/>
              </a:rPr>
              <a:t>Dataset: Information on houses sold in King County during 2014-2015.Key Features: House size (sgft_living, sqft_above), condition, grade, bathrooms,  year built, location, and price.</a:t>
            </a:r>
            <a:r>
              <a:rPr lang="en-US" sz="1700" u="none" strike="noStrike" dirty="0">
                <a:solidFill>
                  <a:srgbClr val="FFFDFC"/>
                </a:solidFill>
                <a:latin typeface="Nunito Light"/>
                <a:ea typeface="Nunito Light"/>
                <a:cs typeface="Nunito Light"/>
                <a:sym typeface="Nunito Light"/>
              </a:rPr>
              <a:t> </a:t>
            </a:r>
          </a:p>
        </p:txBody>
      </p:sp>
      <p:pic>
        <p:nvPicPr>
          <p:cNvPr id="18" name="Picture 17">
            <a:extLst>
              <a:ext uri="{FF2B5EF4-FFF2-40B4-BE49-F238E27FC236}">
                <a16:creationId xmlns:a16="http://schemas.microsoft.com/office/drawing/2014/main" id="{DAB07D03-B594-E21B-4B21-4C3FA9515173}"/>
              </a:ext>
            </a:extLst>
          </p:cNvPr>
          <p:cNvPicPr>
            <a:picLocks noChangeAspect="1"/>
          </p:cNvPicPr>
          <p:nvPr/>
        </p:nvPicPr>
        <p:blipFill>
          <a:blip r:embed="rId4"/>
          <a:stretch>
            <a:fillRect/>
          </a:stretch>
        </p:blipFill>
        <p:spPr>
          <a:xfrm>
            <a:off x="45444" y="3844723"/>
            <a:ext cx="3952875" cy="2738437"/>
          </a:xfrm>
          <a:prstGeom prst="rect">
            <a:avLst/>
          </a:prstGeom>
        </p:spPr>
      </p:pic>
      <p:sp>
        <p:nvSpPr>
          <p:cNvPr id="23" name="TextBox 12">
            <a:extLst>
              <a:ext uri="{FF2B5EF4-FFF2-40B4-BE49-F238E27FC236}">
                <a16:creationId xmlns:a16="http://schemas.microsoft.com/office/drawing/2014/main" id="{D6E13F30-81BC-D956-0718-FE62093F9DA0}"/>
              </a:ext>
            </a:extLst>
          </p:cNvPr>
          <p:cNvSpPr txBox="1"/>
          <p:nvPr/>
        </p:nvSpPr>
        <p:spPr>
          <a:xfrm>
            <a:off x="72029" y="6765455"/>
            <a:ext cx="4297716" cy="3066224"/>
          </a:xfrm>
          <a:prstGeom prst="rect">
            <a:avLst/>
          </a:prstGeom>
        </p:spPr>
        <p:txBody>
          <a:bodyPr lIns="0" tIns="0" rIns="0" bIns="0" rtlCol="0" anchor="t">
            <a:spAutoFit/>
          </a:bodyPr>
          <a:lstStyle/>
          <a:p>
            <a:pPr marL="0" lvl="1">
              <a:lnSpc>
                <a:spcPts val="2380"/>
              </a:lnSpc>
              <a:spcBef>
                <a:spcPct val="0"/>
              </a:spcBef>
            </a:pPr>
            <a:r>
              <a:rPr lang="en-GB" sz="1600" b="0" dirty="0">
                <a:solidFill>
                  <a:schemeClr val="bg1"/>
                </a:solidFill>
                <a:effectLst/>
                <a:latin typeface="Consolas" panose="020B0609020204030204" pitchFamily="49" charset="0"/>
              </a:rPr>
              <a:t>The scatter plot above shows a positive correlation between the price and the sqft_living indicating a general upward trend.</a:t>
            </a:r>
          </a:p>
          <a:p>
            <a:pPr marL="0" lvl="1">
              <a:lnSpc>
                <a:spcPts val="2380"/>
              </a:lnSpc>
              <a:spcBef>
                <a:spcPct val="0"/>
              </a:spcBef>
            </a:pPr>
            <a:r>
              <a:rPr lang="en-GB" sz="1600" b="0" dirty="0">
                <a:solidFill>
                  <a:schemeClr val="bg1"/>
                </a:solidFill>
                <a:effectLst/>
                <a:latin typeface="Consolas" panose="020B0609020204030204" pitchFamily="49" charset="0"/>
              </a:rPr>
              <a:t>The larger the sqft_living the higher the price. However there is a also a significant scatter indicating that other factors might also affect the prices. </a:t>
            </a:r>
          </a:p>
          <a:p>
            <a:pPr marL="0" lvl="1" indent="0" algn="l">
              <a:lnSpc>
                <a:spcPts val="2380"/>
              </a:lnSpc>
              <a:spcBef>
                <a:spcPct val="0"/>
              </a:spcBef>
            </a:pPr>
            <a:r>
              <a:rPr lang="en-US" sz="1700" u="none" strike="noStrike" dirty="0">
                <a:solidFill>
                  <a:schemeClr val="bg1"/>
                </a:solidFill>
                <a:latin typeface="Nunito Light"/>
                <a:ea typeface="Nunito Light"/>
                <a:cs typeface="Nunito Light"/>
                <a:sym typeface="Nunito Light"/>
              </a:rPr>
              <a:t> </a:t>
            </a:r>
          </a:p>
        </p:txBody>
      </p:sp>
      <p:pic>
        <p:nvPicPr>
          <p:cNvPr id="27" name="Picture 26">
            <a:extLst>
              <a:ext uri="{FF2B5EF4-FFF2-40B4-BE49-F238E27FC236}">
                <a16:creationId xmlns:a16="http://schemas.microsoft.com/office/drawing/2014/main" id="{830CB1D9-620E-C884-B91E-C797C98EB95C}"/>
              </a:ext>
            </a:extLst>
          </p:cNvPr>
          <p:cNvPicPr>
            <a:picLocks noChangeAspect="1"/>
          </p:cNvPicPr>
          <p:nvPr/>
        </p:nvPicPr>
        <p:blipFill>
          <a:blip r:embed="rId5"/>
          <a:stretch>
            <a:fillRect/>
          </a:stretch>
        </p:blipFill>
        <p:spPr>
          <a:xfrm>
            <a:off x="5408766" y="236366"/>
            <a:ext cx="3924300" cy="2952750"/>
          </a:xfrm>
          <a:prstGeom prst="rect">
            <a:avLst/>
          </a:prstGeom>
        </p:spPr>
      </p:pic>
      <p:pic>
        <p:nvPicPr>
          <p:cNvPr id="28" name="Picture 27">
            <a:extLst>
              <a:ext uri="{FF2B5EF4-FFF2-40B4-BE49-F238E27FC236}">
                <a16:creationId xmlns:a16="http://schemas.microsoft.com/office/drawing/2014/main" id="{A47D0436-3445-18B7-BF9C-A2CAF7DDA998}"/>
              </a:ext>
            </a:extLst>
          </p:cNvPr>
          <p:cNvPicPr>
            <a:picLocks noChangeAspect="1"/>
          </p:cNvPicPr>
          <p:nvPr/>
        </p:nvPicPr>
        <p:blipFill>
          <a:blip r:embed="rId6"/>
          <a:stretch>
            <a:fillRect/>
          </a:stretch>
        </p:blipFill>
        <p:spPr>
          <a:xfrm>
            <a:off x="5243715" y="3656943"/>
            <a:ext cx="8067675" cy="5230882"/>
          </a:xfrm>
          <a:prstGeom prst="rect">
            <a:avLst/>
          </a:prstGeom>
        </p:spPr>
      </p:pic>
      <p:sp>
        <p:nvSpPr>
          <p:cNvPr id="32" name="TextBox 12">
            <a:extLst>
              <a:ext uri="{FF2B5EF4-FFF2-40B4-BE49-F238E27FC236}">
                <a16:creationId xmlns:a16="http://schemas.microsoft.com/office/drawing/2014/main" id="{0360F2D5-941D-4944-0064-B379E729029D}"/>
              </a:ext>
            </a:extLst>
          </p:cNvPr>
          <p:cNvSpPr txBox="1"/>
          <p:nvPr/>
        </p:nvSpPr>
        <p:spPr>
          <a:xfrm>
            <a:off x="9592728" y="285752"/>
            <a:ext cx="7470521" cy="2266005"/>
          </a:xfrm>
          <a:prstGeom prst="rect">
            <a:avLst/>
          </a:prstGeom>
        </p:spPr>
        <p:txBody>
          <a:bodyPr wrap="square" lIns="0" tIns="0" rIns="0" bIns="0" rtlCol="0" anchor="t">
            <a:spAutoFit/>
          </a:bodyPr>
          <a:lstStyle/>
          <a:p>
            <a:r>
              <a:rPr lang="en-GB" sz="1600" b="1" dirty="0" err="1">
                <a:solidFill>
                  <a:schemeClr val="bg1"/>
                </a:solidFill>
                <a:effectLst/>
                <a:latin typeface="Consolas" panose="020B0609020204030204" pitchFamily="49" charset="0"/>
              </a:rPr>
              <a:t>HEATMAP:</a:t>
            </a:r>
            <a:r>
              <a:rPr lang="en-GB" sz="1600" b="0" dirty="0" err="1">
                <a:solidFill>
                  <a:schemeClr val="bg1"/>
                </a:solidFill>
                <a:effectLst/>
                <a:latin typeface="Consolas" panose="020B0609020204030204" pitchFamily="49" charset="0"/>
              </a:rPr>
              <a:t>Values</a:t>
            </a:r>
            <a:r>
              <a:rPr lang="en-GB" sz="1600" b="0" dirty="0">
                <a:solidFill>
                  <a:schemeClr val="bg1"/>
                </a:solidFill>
                <a:effectLst/>
                <a:latin typeface="Consolas" panose="020B0609020204030204" pitchFamily="49" charset="0"/>
              </a:rPr>
              <a:t> closer to 1: Represent a strong positive correlation, meaning as one variable increases, the other tends to increase as well.</a:t>
            </a:r>
          </a:p>
          <a:p>
            <a:r>
              <a:rPr lang="en-GB" sz="1600" b="0" dirty="0">
                <a:solidFill>
                  <a:schemeClr val="bg1"/>
                </a:solidFill>
                <a:effectLst/>
                <a:latin typeface="Consolas" panose="020B0609020204030204" pitchFamily="49" charset="0"/>
              </a:rPr>
              <a:t>Values closer to -1: Indicate a strong negative correlation, where an increase in one variable is associated with a decrease in the other.</a:t>
            </a:r>
          </a:p>
          <a:p>
            <a:r>
              <a:rPr lang="en-GB" sz="1600" b="0" dirty="0">
                <a:solidFill>
                  <a:schemeClr val="bg1"/>
                </a:solidFill>
                <a:effectLst/>
                <a:latin typeface="Consolas" panose="020B0609020204030204" pitchFamily="49" charset="0"/>
              </a:rPr>
              <a:t>Values close to 0: Suggest little to no linear relationship between the variables.</a:t>
            </a:r>
          </a:p>
          <a:p>
            <a:pPr marL="0" lvl="1" indent="0" algn="l">
              <a:lnSpc>
                <a:spcPts val="2380"/>
              </a:lnSpc>
              <a:spcBef>
                <a:spcPct val="0"/>
              </a:spcBef>
            </a:pPr>
            <a:endParaRPr lang="en-US" sz="1700" u="none" strike="noStrike" dirty="0">
              <a:solidFill>
                <a:schemeClr val="bg1"/>
              </a:solidFill>
              <a:latin typeface="Nunito Light"/>
              <a:ea typeface="Nunito Light"/>
              <a:cs typeface="Nunito Light"/>
              <a:sym typeface="Nunito Light"/>
            </a:endParaRPr>
          </a:p>
        </p:txBody>
      </p:sp>
      <p:sp>
        <p:nvSpPr>
          <p:cNvPr id="33" name="TextBox 12">
            <a:extLst>
              <a:ext uri="{FF2B5EF4-FFF2-40B4-BE49-F238E27FC236}">
                <a16:creationId xmlns:a16="http://schemas.microsoft.com/office/drawing/2014/main" id="{C89C50AC-4B2D-893F-7558-B0DF7EED7B97}"/>
              </a:ext>
            </a:extLst>
          </p:cNvPr>
          <p:cNvSpPr txBox="1"/>
          <p:nvPr/>
        </p:nvSpPr>
        <p:spPr>
          <a:xfrm>
            <a:off x="13327988" y="3829612"/>
            <a:ext cx="3874156" cy="1835118"/>
          </a:xfrm>
          <a:prstGeom prst="rect">
            <a:avLst/>
          </a:prstGeom>
        </p:spPr>
        <p:txBody>
          <a:bodyPr wrap="square" lIns="0" tIns="0" rIns="0" bIns="0" rtlCol="0" anchor="t">
            <a:spAutoFit/>
          </a:bodyPr>
          <a:lstStyle/>
          <a:p>
            <a:pPr marL="285750" lvl="1" indent="-285750" algn="l">
              <a:lnSpc>
                <a:spcPts val="2380"/>
              </a:lnSpc>
              <a:spcBef>
                <a:spcPct val="0"/>
              </a:spcBef>
              <a:buFont typeface="Wingdings" panose="05000000000000000000" pitchFamily="2" charset="2"/>
              <a:buChar char="v"/>
            </a:pPr>
            <a:r>
              <a:rPr lang="en-US" sz="1700" u="none" strike="noStrike" dirty="0">
                <a:solidFill>
                  <a:schemeClr val="bg1"/>
                </a:solidFill>
                <a:latin typeface="Nunito Light"/>
                <a:ea typeface="Nunito Light"/>
                <a:cs typeface="Nunito Light"/>
                <a:sym typeface="Nunito Light"/>
              </a:rPr>
              <a:t>Larger houses generally have higher prices.</a:t>
            </a:r>
          </a:p>
          <a:p>
            <a:pPr marL="285750" lvl="1" indent="-285750" algn="l">
              <a:lnSpc>
                <a:spcPts val="2380"/>
              </a:lnSpc>
              <a:spcBef>
                <a:spcPct val="0"/>
              </a:spcBef>
              <a:buFont typeface="Wingdings" panose="05000000000000000000" pitchFamily="2" charset="2"/>
              <a:buChar char="v"/>
            </a:pPr>
            <a:r>
              <a:rPr lang="en-US" sz="1700" u="none" strike="noStrike" dirty="0">
                <a:solidFill>
                  <a:schemeClr val="bg1"/>
                </a:solidFill>
                <a:latin typeface="Nunito Light"/>
                <a:ea typeface="Nunito Light"/>
                <a:cs typeface="Nunito Light"/>
                <a:sym typeface="Nunito Light"/>
              </a:rPr>
              <a:t>Newer houses tend to have higher prices </a:t>
            </a:r>
            <a:r>
              <a:rPr lang="en-US" sz="1700" dirty="0">
                <a:solidFill>
                  <a:schemeClr val="bg1"/>
                </a:solidFill>
                <a:latin typeface="Nunito Light"/>
                <a:ea typeface="Nunito Light"/>
                <a:cs typeface="Nunito Light"/>
                <a:sym typeface="Nunito Light"/>
              </a:rPr>
              <a:t>.</a:t>
            </a:r>
          </a:p>
          <a:p>
            <a:pPr marL="285750" lvl="1" indent="-285750" algn="l">
              <a:lnSpc>
                <a:spcPts val="2380"/>
              </a:lnSpc>
              <a:spcBef>
                <a:spcPct val="0"/>
              </a:spcBef>
              <a:buFont typeface="Wingdings" panose="05000000000000000000" pitchFamily="2" charset="2"/>
              <a:buChar char="v"/>
            </a:pPr>
            <a:r>
              <a:rPr lang="en-US" sz="1700" u="none" strike="noStrike" dirty="0">
                <a:solidFill>
                  <a:schemeClr val="bg1"/>
                </a:solidFill>
                <a:latin typeface="Nunito Light"/>
                <a:ea typeface="Nunito Light"/>
                <a:cs typeface="Nunito Light"/>
                <a:sym typeface="Nunito Light"/>
              </a:rPr>
              <a:t>Year of renovation and grades influenced the price of houses.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3631491" y="0"/>
            <a:ext cx="3405060" cy="10287000"/>
            <a:chOff x="9342393" y="0"/>
            <a:chExt cx="4607696" cy="13716000"/>
          </a:xfrm>
        </p:grpSpPr>
        <p:pic>
          <p:nvPicPr>
            <p:cNvPr id="6" name="Picture 6"/>
            <p:cNvPicPr>
              <a:picLocks noChangeAspect="1"/>
            </p:cNvPicPr>
            <p:nvPr/>
          </p:nvPicPr>
          <p:blipFill>
            <a:blip r:embed="rId2"/>
            <a:srcRect l="11830" r="11830"/>
            <a:stretch>
              <a:fillRect/>
            </a:stretch>
          </p:blipFill>
          <p:spPr>
            <a:xfrm>
              <a:off x="9342393" y="0"/>
              <a:ext cx="4607696" cy="9059333"/>
            </a:xfrm>
            <a:prstGeom prst="rect">
              <a:avLst/>
            </a:prstGeom>
          </p:spPr>
        </p:pic>
        <p:pic>
          <p:nvPicPr>
            <p:cNvPr id="7" name="Picture 7"/>
            <p:cNvPicPr>
              <a:picLocks noChangeAspect="1"/>
            </p:cNvPicPr>
            <p:nvPr/>
          </p:nvPicPr>
          <p:blipFill>
            <a:blip r:embed="rId3"/>
            <a:srcRect l="16113" r="16113"/>
            <a:stretch>
              <a:fillRect/>
            </a:stretch>
          </p:blipFill>
          <p:spPr>
            <a:xfrm>
              <a:off x="9342393" y="9186333"/>
              <a:ext cx="4607696" cy="4529667"/>
            </a:xfrm>
            <a:prstGeom prst="rect">
              <a:avLst/>
            </a:prstGeom>
          </p:spPr>
        </p:pic>
      </p:grpSp>
      <p:sp>
        <p:nvSpPr>
          <p:cNvPr id="8" name="AutoShape 8"/>
          <p:cNvSpPr/>
          <p:nvPr/>
        </p:nvSpPr>
        <p:spPr>
          <a:xfrm>
            <a:off x="17137238" y="0"/>
            <a:ext cx="891100" cy="10287000"/>
          </a:xfrm>
          <a:prstGeom prst="rect">
            <a:avLst/>
          </a:prstGeom>
          <a:solidFill>
            <a:srgbClr val="7E8489"/>
          </a:solidFill>
        </p:spPr>
      </p:sp>
      <p:sp>
        <p:nvSpPr>
          <p:cNvPr id="9" name="AutoShape 9"/>
          <p:cNvSpPr/>
          <p:nvPr/>
        </p:nvSpPr>
        <p:spPr>
          <a:xfrm>
            <a:off x="17396900" y="0"/>
            <a:ext cx="891100" cy="10287000"/>
          </a:xfrm>
          <a:prstGeom prst="rect">
            <a:avLst/>
          </a:prstGeom>
          <a:solidFill>
            <a:srgbClr val="D1BCB2"/>
          </a:solidFill>
        </p:spPr>
      </p:sp>
      <p:sp>
        <p:nvSpPr>
          <p:cNvPr id="10" name="TextBox 10"/>
          <p:cNvSpPr txBox="1"/>
          <p:nvPr/>
        </p:nvSpPr>
        <p:spPr>
          <a:xfrm>
            <a:off x="17640830" y="9579316"/>
            <a:ext cx="666220" cy="404981"/>
          </a:xfrm>
          <a:prstGeom prst="rect">
            <a:avLst/>
          </a:prstGeom>
        </p:spPr>
        <p:txBody>
          <a:bodyPr lIns="0" tIns="0" rIns="0" bIns="0" rtlCol="0" anchor="t">
            <a:spAutoFit/>
          </a:bodyPr>
          <a:lstStyle/>
          <a:p>
            <a:pPr marL="0" lvl="1" indent="0" algn="l">
              <a:lnSpc>
                <a:spcPts val="3317"/>
              </a:lnSpc>
              <a:spcBef>
                <a:spcPct val="0"/>
              </a:spcBef>
            </a:pPr>
            <a:r>
              <a:rPr lang="en-US" sz="2369">
                <a:solidFill>
                  <a:srgbClr val="FFFFFF"/>
                </a:solidFill>
                <a:latin typeface="Nunito Light"/>
                <a:ea typeface="Nunito Light"/>
                <a:cs typeface="Nunito Light"/>
                <a:sym typeface="Nunito Light"/>
              </a:rPr>
              <a:t>11</a:t>
            </a:r>
          </a:p>
        </p:txBody>
      </p:sp>
      <p:grpSp>
        <p:nvGrpSpPr>
          <p:cNvPr id="11" name="Group 11"/>
          <p:cNvGrpSpPr/>
          <p:nvPr/>
        </p:nvGrpSpPr>
        <p:grpSpPr>
          <a:xfrm>
            <a:off x="17601838" y="285752"/>
            <a:ext cx="493447" cy="493447"/>
            <a:chOff x="0" y="0"/>
            <a:chExt cx="657929" cy="657929"/>
          </a:xfrm>
        </p:grpSpPr>
        <p:grpSp>
          <p:nvGrpSpPr>
            <p:cNvPr id="12" name="Group 12"/>
            <p:cNvGrpSpPr>
              <a:grpSpLocks noChangeAspect="1"/>
            </p:cNvGrpSpPr>
            <p:nvPr/>
          </p:nvGrpSpPr>
          <p:grpSpPr>
            <a:xfrm>
              <a:off x="0" y="0"/>
              <a:ext cx="657929" cy="657929"/>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14" name="Freeform 14"/>
            <p:cNvSpPr/>
            <p:nvPr/>
          </p:nvSpPr>
          <p:spPr>
            <a:xfrm rot="5400000">
              <a:off x="109655" y="109655"/>
              <a:ext cx="438619" cy="438619"/>
            </a:xfrm>
            <a:custGeom>
              <a:avLst/>
              <a:gdLst/>
              <a:ahLst/>
              <a:cxnLst/>
              <a:rect l="l" t="t" r="r" b="b"/>
              <a:pathLst>
                <a:path w="438619" h="438619">
                  <a:moveTo>
                    <a:pt x="0" y="0"/>
                  </a:moveTo>
                  <a:lnTo>
                    <a:pt x="438619" y="0"/>
                  </a:lnTo>
                  <a:lnTo>
                    <a:pt x="438619" y="438619"/>
                  </a:lnTo>
                  <a:lnTo>
                    <a:pt x="0" y="438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5" name="AutoShape 15"/>
          <p:cNvSpPr/>
          <p:nvPr/>
        </p:nvSpPr>
        <p:spPr>
          <a:xfrm>
            <a:off x="0" y="0"/>
            <a:ext cx="6473294" cy="4598003"/>
          </a:xfrm>
          <a:prstGeom prst="rect">
            <a:avLst/>
          </a:prstGeom>
          <a:solidFill>
            <a:srgbClr val="7E8489"/>
          </a:solidFill>
        </p:spPr>
        <p:txBody>
          <a:bodyPr/>
          <a:lstStyle/>
          <a:p>
            <a:endParaRPr lang="en-KE" dirty="0"/>
          </a:p>
        </p:txBody>
      </p:sp>
      <p:sp>
        <p:nvSpPr>
          <p:cNvPr id="16" name="TextBox 16"/>
          <p:cNvSpPr txBox="1"/>
          <p:nvPr/>
        </p:nvSpPr>
        <p:spPr>
          <a:xfrm>
            <a:off x="760196" y="837149"/>
            <a:ext cx="5356567" cy="1062278"/>
          </a:xfrm>
          <a:prstGeom prst="rect">
            <a:avLst/>
          </a:prstGeom>
        </p:spPr>
        <p:txBody>
          <a:bodyPr lIns="0" tIns="0" rIns="0" bIns="0" rtlCol="0" anchor="t">
            <a:spAutoFit/>
          </a:bodyPr>
          <a:lstStyle/>
          <a:p>
            <a:pPr marL="0" lvl="0" indent="0" algn="l">
              <a:lnSpc>
                <a:spcPts val="8030"/>
              </a:lnSpc>
              <a:spcBef>
                <a:spcPct val="0"/>
              </a:spcBef>
            </a:pPr>
            <a:r>
              <a:rPr lang="en-US" sz="8030" dirty="0">
                <a:solidFill>
                  <a:srgbClr val="FFFFFF"/>
                </a:solidFill>
                <a:latin typeface="Cormorant Garamond Semi-Bold"/>
                <a:ea typeface="Cormorant Garamond Semi-Bold"/>
                <a:cs typeface="Cormorant Garamond Semi-Bold"/>
                <a:sym typeface="Cormorant Garamond Semi-Bold"/>
              </a:rPr>
              <a:t>Modelling.</a:t>
            </a:r>
          </a:p>
        </p:txBody>
      </p:sp>
      <p:pic>
        <p:nvPicPr>
          <p:cNvPr id="18" name="Picture 17">
            <a:extLst>
              <a:ext uri="{FF2B5EF4-FFF2-40B4-BE49-F238E27FC236}">
                <a16:creationId xmlns:a16="http://schemas.microsoft.com/office/drawing/2014/main" id="{A427D46A-F5A1-036D-C453-AF5C56A3CFD4}"/>
              </a:ext>
            </a:extLst>
          </p:cNvPr>
          <p:cNvPicPr>
            <a:picLocks noChangeAspect="1"/>
          </p:cNvPicPr>
          <p:nvPr/>
        </p:nvPicPr>
        <p:blipFill>
          <a:blip r:embed="rId6"/>
          <a:stretch>
            <a:fillRect/>
          </a:stretch>
        </p:blipFill>
        <p:spPr>
          <a:xfrm>
            <a:off x="175539" y="4918386"/>
            <a:ext cx="6292317" cy="4999361"/>
          </a:xfrm>
          <a:prstGeom prst="rect">
            <a:avLst/>
          </a:prstGeom>
        </p:spPr>
      </p:pic>
      <p:pic>
        <p:nvPicPr>
          <p:cNvPr id="20" name="Picture 19">
            <a:extLst>
              <a:ext uri="{FF2B5EF4-FFF2-40B4-BE49-F238E27FC236}">
                <a16:creationId xmlns:a16="http://schemas.microsoft.com/office/drawing/2014/main" id="{23E277BB-9DFE-8321-D4F7-7DECCF9F56CD}"/>
              </a:ext>
            </a:extLst>
          </p:cNvPr>
          <p:cNvPicPr>
            <a:picLocks noChangeAspect="1"/>
          </p:cNvPicPr>
          <p:nvPr/>
        </p:nvPicPr>
        <p:blipFill>
          <a:blip r:embed="rId7"/>
          <a:stretch>
            <a:fillRect/>
          </a:stretch>
        </p:blipFill>
        <p:spPr>
          <a:xfrm>
            <a:off x="6568544" y="0"/>
            <a:ext cx="6911544" cy="4976312"/>
          </a:xfrm>
          <a:prstGeom prst="rect">
            <a:avLst/>
          </a:prstGeom>
        </p:spPr>
      </p:pic>
      <p:pic>
        <p:nvPicPr>
          <p:cNvPr id="22" name="Picture 21">
            <a:extLst>
              <a:ext uri="{FF2B5EF4-FFF2-40B4-BE49-F238E27FC236}">
                <a16:creationId xmlns:a16="http://schemas.microsoft.com/office/drawing/2014/main" id="{BD637CB1-18D6-D5C8-BBBD-F831ECFC1175}"/>
              </a:ext>
            </a:extLst>
          </p:cNvPr>
          <p:cNvPicPr>
            <a:picLocks noChangeAspect="1"/>
          </p:cNvPicPr>
          <p:nvPr/>
        </p:nvPicPr>
        <p:blipFill>
          <a:blip r:embed="rId8"/>
          <a:stretch>
            <a:fillRect/>
          </a:stretch>
        </p:blipFill>
        <p:spPr>
          <a:xfrm>
            <a:off x="6573983" y="4918386"/>
            <a:ext cx="6996710" cy="5368614"/>
          </a:xfrm>
          <a:prstGeom prst="rect">
            <a:avLst/>
          </a:prstGeom>
        </p:spPr>
      </p:pic>
      <p:sp>
        <p:nvSpPr>
          <p:cNvPr id="23" name="TextBox 16">
            <a:extLst>
              <a:ext uri="{FF2B5EF4-FFF2-40B4-BE49-F238E27FC236}">
                <a16:creationId xmlns:a16="http://schemas.microsoft.com/office/drawing/2014/main" id="{E3092864-341E-D83F-BC74-EC8B654EC5CF}"/>
              </a:ext>
            </a:extLst>
          </p:cNvPr>
          <p:cNvSpPr txBox="1"/>
          <p:nvPr/>
        </p:nvSpPr>
        <p:spPr>
          <a:xfrm>
            <a:off x="229845" y="2219810"/>
            <a:ext cx="6187296" cy="1879554"/>
          </a:xfrm>
          <a:prstGeom prst="rect">
            <a:avLst/>
          </a:prstGeom>
        </p:spPr>
        <p:txBody>
          <a:bodyPr wrap="square" lIns="0" tIns="0" rIns="0" bIns="0" rtlCol="0" anchor="t">
            <a:spAutoFit/>
          </a:bodyPr>
          <a:lstStyle/>
          <a:p>
            <a:pPr marL="457200" lvl="0" indent="-457200" algn="l">
              <a:lnSpc>
                <a:spcPct val="150000"/>
              </a:lnSpc>
              <a:spcBef>
                <a:spcPct val="0"/>
              </a:spcBef>
              <a:buFont typeface="Wingdings" panose="05000000000000000000" pitchFamily="2" charset="2"/>
              <a:buChar char="v"/>
            </a:pPr>
            <a:r>
              <a:rPr lang="en-US" sz="2800" dirty="0">
                <a:solidFill>
                  <a:srgbClr val="FFFFFF"/>
                </a:solidFill>
                <a:latin typeface="Calibri" panose="020F0502020204030204" pitchFamily="34" charset="0"/>
                <a:ea typeface="Cormorant Garamond Semi-Bold"/>
                <a:cs typeface="Calibri" panose="020F0502020204030204" pitchFamily="34" charset="0"/>
                <a:sym typeface="Cormorant Garamond Semi-Bold"/>
              </a:rPr>
              <a:t>Simple linear regression</a:t>
            </a:r>
          </a:p>
          <a:p>
            <a:pPr marL="457200" lvl="0" indent="-457200" algn="l">
              <a:lnSpc>
                <a:spcPct val="150000"/>
              </a:lnSpc>
              <a:spcBef>
                <a:spcPct val="0"/>
              </a:spcBef>
              <a:buFont typeface="Wingdings" panose="05000000000000000000" pitchFamily="2" charset="2"/>
              <a:buChar char="v"/>
            </a:pPr>
            <a:r>
              <a:rPr lang="en-US" sz="2800" dirty="0">
                <a:solidFill>
                  <a:srgbClr val="FFFFFF"/>
                </a:solidFill>
                <a:latin typeface="Calibri" panose="020F0502020204030204" pitchFamily="34" charset="0"/>
                <a:ea typeface="Cormorant Garamond Semi-Bold"/>
                <a:cs typeface="Calibri" panose="020F0502020204030204" pitchFamily="34" charset="0"/>
                <a:sym typeface="Cormorant Garamond Semi-Bold"/>
              </a:rPr>
              <a:t>Multiple linear regression</a:t>
            </a:r>
          </a:p>
          <a:p>
            <a:pPr marL="457200" lvl="0" indent="-457200" algn="l">
              <a:lnSpc>
                <a:spcPct val="150000"/>
              </a:lnSpc>
              <a:spcBef>
                <a:spcPct val="0"/>
              </a:spcBef>
              <a:buFont typeface="Wingdings" panose="05000000000000000000" pitchFamily="2" charset="2"/>
              <a:buChar char="v"/>
            </a:pPr>
            <a:r>
              <a:rPr lang="en-US" sz="2800" dirty="0">
                <a:solidFill>
                  <a:srgbClr val="FFFFFF"/>
                </a:solidFill>
                <a:latin typeface="Cormorant Garamond Semi-Bold"/>
                <a:ea typeface="Cormorant Garamond Semi-Bold"/>
                <a:cs typeface="Cormorant Garamond Semi-Bold"/>
                <a:sym typeface="Cormorant Garamond Semi-Bold"/>
              </a:rPr>
              <a:t>Homoscedasticity Check</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1031</Words>
  <Application>Microsoft Office PowerPoint</Application>
  <PresentationFormat>Custom</PresentationFormat>
  <Paragraphs>101</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Consolas</vt:lpstr>
      <vt:lpstr>Nunito Sans Heavy</vt:lpstr>
      <vt:lpstr>Cormorant Garamond Semi-Bold</vt:lpstr>
      <vt:lpstr>Arial</vt:lpstr>
      <vt:lpstr>Calibri</vt:lpstr>
      <vt:lpstr>Wingdings</vt:lpstr>
      <vt:lpstr>Nunito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Real Estate Agent Orientation Cream and Grey Elegant Minimal Presentation</dc:title>
  <cp:lastModifiedBy>arita michael</cp:lastModifiedBy>
  <cp:revision>23</cp:revision>
  <dcterms:created xsi:type="dcterms:W3CDTF">2006-08-16T00:00:00Z</dcterms:created>
  <dcterms:modified xsi:type="dcterms:W3CDTF">2024-07-21T14:29:32Z</dcterms:modified>
  <dc:identifier>DAGLkQ8odZ0</dc:identifier>
</cp:coreProperties>
</file>